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Open with the invite as published: this is a discussion, not a product demo.</a:t>
            </a:r>
          </a:p>
          <a:p>
            <a:r>
              <a:rPr lang="en-US" dirty="0"/>
              <a:t>• The gap it names: PlantUML and IDE plugins already check syntax (does it render?); nobody checks semantics (does it make sense?).</a:t>
            </a:r>
          </a:p>
          <a:p>
            <a:r>
              <a:rPr lang="en-US" dirty="0"/>
              <a:t>• Each paragraph opens one part of the session: ① the problem, ② what a linter contributes, ③ the value in our workflow, and your view throughout.</a:t>
            </a:r>
          </a:p>
          <a:p>
            <a:r>
              <a:rPr lang="en-US" dirty="0"/>
              <a:t>• Two small fixes against the published text: "uncharted" and "are not only".</a:t>
            </a:r>
          </a:p>
          <a:p>
            <a:endParaRPr lang="en-US" dirty="0"/>
          </a:p>
          <a:p>
            <a:r>
              <a:rPr lang="en-US" b="1" dirty="0"/>
              <a:t>NEXT</a:t>
            </a:r>
          </a:p>
          <a:p>
            <a:r>
              <a:rPr lang="en-US" dirty="0"/>
              <a:t>Here is how we get there: three questions.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Three questions, three outcomes: agree that there is a problem, understand what a semantic linter adds, decide whether a PoC is worth it.</a:t>
            </a:r>
          </a:p>
          <a:p>
            <a:r>
              <a:rPr lang="en-US" dirty="0"/>
              <a:t>• The chips are the keywords from the programme, sorted by the question they belong to.</a:t>
            </a:r>
          </a:p>
          <a:p>
            <a:r>
              <a:rPr lang="en-US" dirty="0"/>
              <a:t>• We end at a go / no-go for a PoC, not at adoption.</a:t>
            </a:r>
          </a:p>
          <a:p>
            <a:endParaRPr lang="en-US" dirty="0"/>
          </a:p>
          <a:p>
            <a:r>
              <a:rPr lang="en-US" b="1" dirty="0"/>
              <a:t>ASK</a:t>
            </a:r>
          </a:p>
          <a:p>
            <a:r>
              <a:rPr lang="en-US" dirty="0"/>
              <a:t>Warm-up, show of hands: who writes PlantUML diagrams? Who builds on someone else's diagram: a process, a design, code?</a:t>
            </a:r>
          </a:p>
          <a:p>
            <a:endParaRPr lang="en-US" dirty="0"/>
          </a:p>
          <a:p>
            <a:r>
              <a:rPr lang="en-US" b="1" dirty="0"/>
              <a:t>NEXT</a:t>
            </a:r>
          </a:p>
          <a:p>
            <a:r>
              <a:rPr lang="en-US" dirty="0"/>
              <a:t>First, what we mean by semantic correctness.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Syntax sits underneath and is solved: PlantUML tells you whether the file renders.</a:t>
            </a:r>
          </a:p>
          <a:p>
            <a:r>
              <a:rPr lang="en-US" dirty="0"/>
              <a:t>• Semantic correctness is six questions a reader would otherwise answer with a guess. Walk them with one example each.</a:t>
            </a:r>
          </a:p>
          <a:p>
            <a:r>
              <a:rPr lang="en-US" dirty="0"/>
              <a:t>• "Gaps" are Completeness, "ambiguities" are Ambiguity: together 55% of the score, and they decide whether a diagram is ready for hand-off.</a:t>
            </a:r>
          </a:p>
          <a:p>
            <a:r>
              <a:rPr lang="en-US" dirty="0"/>
              <a:t>• The percentages are the weights pumllint uses to combine the six into one score.</a:t>
            </a:r>
          </a:p>
          <a:p>
            <a:endParaRPr lang="en-US" dirty="0"/>
          </a:p>
          <a:p>
            <a:r>
              <a:rPr lang="en-US" b="1" dirty="0"/>
              <a:t>NEXT</a:t>
            </a:r>
          </a:p>
          <a:p>
            <a:r>
              <a:rPr lang="en-US" dirty="0"/>
              <a:t>Let's see it in practice: a credit flow.</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The first example: part of a credit flow as a process engineer would draw it, and the sequence diagram a designer derived from it. Both render.</a:t>
            </a:r>
          </a:p>
          <a:p>
            <a:r>
              <a:rPr lang="en-US" dirty="0"/>
              <a:t>• The process asks "Score sufficient?" but never says which branch is yes. The designer had to guess, and the guess shows up downstream as an alt block with no condition.</a:t>
            </a:r>
          </a:p>
          <a:p>
            <a:r>
              <a:rPr lang="en-US" dirty="0"/>
              <a:t>• pumllint reports both ends of the gap: ACT003 on the process (unlabelled branches) and SEQ007 on the sequence (alt without a condition). ACT002 adds that the process never reaches an end; it is major, so the build fails.</a:t>
            </a:r>
          </a:p>
          <a:p>
            <a:r>
              <a:rPr lang="en-US" dirty="0"/>
              <a:t>• pumllint does not know your credit policy. It flags that the diagram does not state it.</a:t>
            </a:r>
          </a:p>
          <a:p>
            <a:endParaRPr lang="en-US" dirty="0"/>
          </a:p>
          <a:p>
            <a:r>
              <a:rPr lang="en-US" b="1" dirty="0"/>
              <a:t>ASK</a:t>
            </a:r>
          </a:p>
          <a:p>
            <a:r>
              <a:rPr lang="en-US" dirty="0"/>
              <a:t>Before the reveal: which branch approves the credit? Then: who would have caught this today, and when?</a:t>
            </a:r>
          </a:p>
          <a:p>
            <a:endParaRPr lang="en-US" dirty="0"/>
          </a:p>
          <a:p>
            <a:r>
              <a:rPr lang="en-US" b="1" dirty="0"/>
              <a:t>TIP</a:t>
            </a:r>
          </a:p>
          <a:p>
            <a:r>
              <a:rPr lang="en-US" dirty="0"/>
              <a:t>The findings strip appears on the next click: ask first, then click.</a:t>
            </a:r>
          </a:p>
          <a:p>
            <a:endParaRPr lang="en-US" dirty="0"/>
          </a:p>
          <a:p>
            <a:r>
              <a:rPr lang="en-US" b="1" dirty="0"/>
              <a:t>NEXT</a:t>
            </a:r>
          </a:p>
          <a:p>
            <a:r>
              <a:rPr lang="en-US" dirty="0"/>
              <a:t>A second kind of problem only shows across diagrams.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The second example: two files, each valid, each renders. The syntax layer is satisfied, file by file.</a:t>
            </a:r>
          </a:p>
          <a:p>
            <a:r>
              <a:rPr lang="en-US" dirty="0"/>
              <a:t>• Reveal the strip only after the room has answered. Read across both files, pumllint reports XD002, a Consistency finding: one entity, two stereotypes.</a:t>
            </a:r>
          </a:p>
          <a:p>
            <a:r>
              <a:rPr lang="en-US" dirty="0"/>
              <a:t>• It does not pick a side; it shows both places. A reviewer reading one file at a time never sees it.</a:t>
            </a:r>
          </a:p>
          <a:p>
            <a:endParaRPr lang="en-US" dirty="0"/>
          </a:p>
          <a:p>
            <a:r>
              <a:rPr lang="en-US" b="1" dirty="0"/>
              <a:t>ASK</a:t>
            </a:r>
          </a:p>
          <a:p>
            <a:r>
              <a:rPr lang="en-US" dirty="0"/>
              <a:t>Before the reveal: which one is right? Is OrderService a service with its own logic, or a gateway that passes calls through? Let two or three people answer.</a:t>
            </a:r>
          </a:p>
          <a:p>
            <a:endParaRPr lang="en-US" dirty="0"/>
          </a:p>
          <a:p>
            <a:r>
              <a:rPr lang="en-US" b="1" dirty="0"/>
              <a:t>TIP</a:t>
            </a:r>
          </a:p>
          <a:p>
            <a:r>
              <a:rPr lang="en-US" dirty="0"/>
              <a:t>The XD002 strip appears on the next click: ask first, then click.</a:t>
            </a:r>
          </a:p>
          <a:p>
            <a:endParaRPr lang="en-US" dirty="0"/>
          </a:p>
          <a:p>
            <a:r>
              <a:rPr lang="en-US" b="1" dirty="0"/>
              <a:t>NEXT</a:t>
            </a:r>
          </a:p>
          <a:p>
            <a:r>
              <a:rPr lang="en-US" dirty="0"/>
              <a:t>Why this matters: someone builds on every diagram.</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The credit flow you just saw is one link of this chain. Walk it from left to right. The customer journey is not linted (there is no PlantUML journey type), so its gaps travel down unchecked.</a:t>
            </a:r>
          </a:p>
          <a:p>
            <a:r>
              <a:rPr lang="en-US" dirty="0"/>
              <a:t>• At every hand-off someone builds on the step before: process engineers and analysts, then analysts and AI tools, then developers and AI tools.</a:t>
            </a:r>
          </a:p>
          <a:p>
            <a:r>
              <a:rPr lang="en-US" dirty="0"/>
              <a:t>• Whatever is unclear becomes a guess; the guess becomes the foundation of the next step; in code it is an assumption that compiles and passes review.</a:t>
            </a:r>
          </a:p>
          <a:p>
            <a:r>
              <a:rPr lang="en-US" dirty="0"/>
              <a:t>• Filling gaps with guesses is not only an AI habit. AI raises the stakes: more volume, the same gaps, and it never asks.</a:t>
            </a:r>
          </a:p>
          <a:p>
            <a:endParaRPr lang="en-US" dirty="0"/>
          </a:p>
          <a:p>
            <a:r>
              <a:rPr lang="en-US" b="1" dirty="0"/>
              <a:t>NEXT</a:t>
            </a:r>
          </a:p>
          <a:p>
            <a:r>
              <a:rPr lang="en-US" dirty="0"/>
              <a:t>So how do we catch these gaps today?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Same value stream as later in the deck, without a quality station: every hand-off relies on a review by eye.</a:t>
            </a:r>
          </a:p>
          <a:p>
            <a:r>
              <a:rPr lang="en-US" dirty="0"/>
              <a:t>• Gaps that pass it surface in code, test or production. The fix travels back to the business process, and every step built on the gap is redone.</a:t>
            </a:r>
          </a:p>
          <a:p>
            <a:r>
              <a:rPr lang="en-US" dirty="0"/>
              <a:t>• That growth in rework is expected from how the chain works; we have not measured it.</a:t>
            </a:r>
          </a:p>
          <a:p>
            <a:endParaRPr lang="en-US" dirty="0"/>
          </a:p>
          <a:p>
            <a:r>
              <a:rPr lang="en-US" b="1" dirty="0"/>
              <a:t>ASK</a:t>
            </a:r>
          </a:p>
          <a:p>
            <a:r>
              <a:rPr lang="en-US" dirty="0"/>
              <a:t>Question 1 on the slide: how do you find a diagram's gaps today, and at which step? Collect where, when and who.</a:t>
            </a:r>
          </a:p>
          <a:p>
            <a:endParaRPr lang="en-US" dirty="0"/>
          </a:p>
          <a:p>
            <a:r>
              <a:rPr lang="en-US" b="1" dirty="0"/>
              <a:t>NEXT</a:t>
            </a:r>
          </a:p>
          <a:p>
            <a:r>
              <a:rPr lang="en-US" dirty="0"/>
              <a:t>What could a tool add here?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A conventional linter matches patterns in text: line too long, unused variable.</a:t>
            </a:r>
          </a:p>
          <a:p>
            <a:r>
              <a:rPr lang="en-US" dirty="0"/>
              <a:t>• pumllint first turns each diagram into a model (who talks to whom, which flows, which states) and reasons over it, inside one diagram and across the whole set. Slide 5's finding only exists across files.</a:t>
            </a:r>
          </a:p>
          <a:p>
            <a:r>
              <a:rPr lang="en-US" dirty="0"/>
              <a:t>• Detect, findings with a severity, is what any linter does. pumllint goes two steps further: measure (a maturity level per diagram and per set) and govern (a gate the team sets).</a:t>
            </a:r>
          </a:p>
          <a:p>
            <a:r>
              <a:rPr lang="en-US" dirty="0"/>
              <a:t>• Hence "static model analysis" rather than just a linter.</a:t>
            </a:r>
          </a:p>
          <a:p>
            <a:endParaRPr lang="en-US" dirty="0"/>
          </a:p>
          <a:p>
            <a:r>
              <a:rPr lang="en-US" b="1" dirty="0"/>
              <a:t>NEXT</a:t>
            </a:r>
          </a:p>
          <a:p>
            <a:r>
              <a:rPr lang="en-US" dirty="0"/>
              <a:t>What do those findings look like?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Borrow a term the room knows: a code smell is not always a bug, but it makes code harder to understand or trust.</a:t>
            </a:r>
          </a:p>
          <a:p>
            <a:r>
              <a:rPr lang="en-US" dirty="0"/>
              <a:t>• A model smell is the same for a diagram: not always an error, always a place where the next reader has to guess.</a:t>
            </a:r>
          </a:p>
          <a:p>
            <a:r>
              <a:rPr lang="en-US" dirty="0"/>
              <a:t>• One real rule per dimension, across diagram types. For process engineers, also ACT003: a decision whose branches are not labelled.</a:t>
            </a:r>
          </a:p>
          <a:p>
            <a:r>
              <a:rPr lang="en-US" dirty="0"/>
              <a:t>• Dark severity cells fail the build; the next slide shows what each severity does.</a:t>
            </a:r>
          </a:p>
          <a:p>
            <a:endParaRPr lang="en-US" dirty="0"/>
          </a:p>
          <a:p>
            <a:r>
              <a:rPr lang="en-US" b="1" dirty="0"/>
              <a:t>NEXT</a:t>
            </a:r>
          </a:p>
          <a:p>
            <a:r>
              <a:rPr lang="en-US" dirty="0"/>
              <a:t>What does each severity do?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Detect: blocker, critical and major fail the build; minor and info are reported and lower the score.</a:t>
            </a:r>
          </a:p>
          <a:p>
            <a:r>
              <a:rPr lang="en-US" dirty="0"/>
              <a:t>• Measure: the findings add up to a level per diagram. Level 4, Precise, is the hand-off bar: the next step can build on it without guessing.</a:t>
            </a:r>
          </a:p>
          <a:p>
            <a:r>
              <a:rPr lang="en-US" dirty="0"/>
              <a:t>• Level 5 needs the stricter code-generation profile. It means the preconditions for AI code generation are met, not that the code will be right.</a:t>
            </a:r>
          </a:p>
          <a:p>
            <a:r>
              <a:rPr lang="en-US" dirty="0"/>
              <a:t>• Govern: the team picks the bar and the gate enforces it. For business processes, gate on findings: no ambiguity rule covers activity diagrams yet, so their level can look better than it is.</a:t>
            </a:r>
          </a:p>
          <a:p>
            <a:r>
              <a:rPr lang="en-US" dirty="0"/>
              <a:t>• Proof from slide 4: the credit process scores Level 4 (Precise) while it carries a major finding that fails the build.</a:t>
            </a:r>
          </a:p>
          <a:p>
            <a:endParaRPr lang="en-US" dirty="0"/>
          </a:p>
          <a:p>
            <a:r>
              <a:rPr lang="en-US" b="1" dirty="0"/>
              <a:t>NEXT</a:t>
            </a:r>
          </a:p>
          <a:p>
            <a:r>
              <a:rPr lang="en-US" dirty="0"/>
              <a:t>Does the level actually matter?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The one result we measured. AI tools generated code from sequence diagrams, and the code was run against acceptance tests written beforehand.</a:t>
            </a:r>
          </a:p>
          <a:p>
            <a:r>
              <a:rPr lang="en-US" dirty="0"/>
              <a:t>• From Level 1 diagrams about 1 in 3 intended behaviours failed; from Level 2 and up about 1 in 10. It held across three generators from two vendors and three prompt styles.</a:t>
            </a:r>
          </a:p>
          <a:p>
            <a:r>
              <a:rPr lang="en-US" dirty="0"/>
              <a:t>• Better prompting lifted moderately untidy diagrams, never the Level 1 ones: a prompt cannot add guards and failure paths the diagram never specified.</a:t>
            </a:r>
          </a:p>
          <a:p>
            <a:r>
              <a:rPr lang="en-US" dirty="0"/>
              <a:t>• Scope: sequence diagrams and AI-generated code only. Less rework and a shorter lead time are expected, not measured.</a:t>
            </a:r>
          </a:p>
          <a:p>
            <a:endParaRPr lang="en-US" dirty="0"/>
          </a:p>
          <a:p>
            <a:r>
              <a:rPr lang="en-US" b="1" dirty="0"/>
              <a:t>TIP</a:t>
            </a:r>
          </a:p>
          <a:p>
            <a:r>
              <a:rPr lang="en-US" dirty="0"/>
              <a:t>Source, if asked: EVIDENCE.md in the pumllint repository, section "What the product may claim"; the plain-English version is docs/evidence-explained.md, "Verdict 1".</a:t>
            </a:r>
          </a:p>
          <a:p>
            <a:endParaRPr lang="en-US" dirty="0"/>
          </a:p>
          <a:p>
            <a:r>
              <a:rPr lang="en-US" b="1" dirty="0"/>
              <a:t>NEXT</a:t>
            </a:r>
          </a:p>
          <a:p>
            <a:r>
              <a:rPr lang="en-US" dirty="0"/>
              <a:t>If this sounds familiar, it should.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Compare them as linters, not by scope: both detect smells, rate what they find, gate on a threshold, and deal with existing debt without a big-bang cleanup.</a:t>
            </a:r>
          </a:p>
          <a:p>
            <a:r>
              <a:rPr lang="en-US" dirty="0"/>
              <a:t>• They meet in the pipeline: pumllint exports its findings in SonarQube's import format (-f sonar), so they appear on the same dashboard and in pull-request comments.</a:t>
            </a:r>
          </a:p>
          <a:p>
            <a:r>
              <a:rPr lang="en-US" dirty="0"/>
              <a:t>• SonarQube does not analyse the diagrams itself. The maturity level arrives there as one informational issue per diagram, so the gate on the level stays in pumllint.</a:t>
            </a:r>
          </a:p>
          <a:p>
            <a:endParaRPr lang="en-US" dirty="0"/>
          </a:p>
          <a:p>
            <a:r>
              <a:rPr lang="en-US" b="1" dirty="0"/>
              <a:t>ASK</a:t>
            </a:r>
          </a:p>
          <a:p>
            <a:r>
              <a:rPr lang="en-US" dirty="0"/>
              <a:t>Question 2 on the slide: which of these would you trust a tool to decide, and which stays a human review?</a:t>
            </a:r>
          </a:p>
          <a:p>
            <a:endParaRPr lang="en-US" dirty="0"/>
          </a:p>
          <a:p>
            <a:r>
              <a:rPr lang="en-US" b="1" dirty="0"/>
              <a:t>NEXT</a:t>
            </a:r>
          </a:p>
          <a:p>
            <a:r>
              <a:rPr lang="en-US" dirty="0"/>
              <a:t>What would this change in our delivery?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Click straight through: this is slide 7 again, so the Morph to the next slide shows exactly what changes.</a:t>
            </a:r>
          </a:p>
          <a:p>
            <a:endParaRPr lang="en-US" dirty="0"/>
          </a:p>
          <a:p>
            <a:r>
              <a:rPr lang="en-US" b="1" dirty="0"/>
              <a:t>NEXT</a:t>
            </a:r>
          </a:p>
          <a:p>
            <a:r>
              <a:rPr lang="en-US" dirty="0"/>
              <a:t>What the quality station changes.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Same value stream as slide 7, same positions; two things changed.</a:t>
            </a:r>
          </a:p>
          <a:p>
            <a:r>
              <a:rPr lang="en-US" dirty="0"/>
              <a:t>• Each diagram passes a quality station before the next step builds on it: syntax, the six dimensions, then a gate. Business processes are gated on their findings, solution designs on Level 4.</a:t>
            </a:r>
          </a:p>
          <a:p>
            <a:r>
              <a:rPr lang="en-US" dirty="0"/>
              <a:t>• The rework loop is gone: the author finds the gap while the fix is still small. Every author checks in the editor; every change is checked in CI.</a:t>
            </a:r>
          </a:p>
          <a:p>
            <a:r>
              <a:rPr lang="en-US" dirty="0"/>
              <a:t>• Evidence: the measured result from slide 11 (AI code from sequence diagrams). Less rework and shorter lead time are expected, not measured: a PoC is how we would find out.</a:t>
            </a:r>
          </a:p>
          <a:p>
            <a:endParaRPr lang="en-US" dirty="0"/>
          </a:p>
          <a:p>
            <a:r>
              <a:rPr lang="en-US" b="1" dirty="0"/>
              <a:t>TIP</a:t>
            </a:r>
          </a:p>
          <a:p>
            <a:r>
              <a:rPr lang="en-US" dirty="0"/>
              <a:t>The Morph plays automatically from the recap slide (13).</a:t>
            </a:r>
          </a:p>
          <a:p>
            <a:endParaRPr lang="en-US" dirty="0"/>
          </a:p>
          <a:p>
            <a:r>
              <a:rPr lang="en-US" b="1" dirty="0"/>
              <a:t>NEXT</a:t>
            </a:r>
          </a:p>
          <a:p>
            <a:r>
              <a:rPr lang="en-US" dirty="0"/>
              <a:t>How would we start?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Two places, one tool. On your own machine: advice in the editor while you write, a full check from the command line with an HTML report.</a:t>
            </a:r>
          </a:p>
          <a:p>
            <a:r>
              <a:rPr lang="en-US" dirty="0"/>
              <a:t>• In the pipeline: a CI gate on every change, business processes converted from ARIS through the same gate, and dashboards, a report and a badge over time.</a:t>
            </a:r>
          </a:p>
          <a:p>
            <a:r>
              <a:rPr lang="en-US" dirty="0"/>
              <a:t>• Roll-out without a big-bang cleanup: advise (nothing fails), ratchet (nothing gets worse), floor (a minimum level).</a:t>
            </a:r>
          </a:p>
          <a:p>
            <a:r>
              <a:rPr lang="en-US" dirty="0"/>
              <a:t>• A PoC could start at step 1 on one team's diagrams.</a:t>
            </a:r>
          </a:p>
          <a:p>
            <a:endParaRPr lang="en-US" dirty="0"/>
          </a:p>
          <a:p>
            <a:r>
              <a:rPr lang="en-US" b="1" dirty="0"/>
              <a:t>ASK</a:t>
            </a:r>
          </a:p>
          <a:p>
            <a:r>
              <a:rPr lang="en-US" dirty="0"/>
              <a:t>The two closing questions: what would a PoC need to show to convince you? Where should the gate sit, and which level for which diagrams? Collect the answers: they become the success criteria of the PoC on the next slide.</a:t>
            </a:r>
          </a:p>
          <a:p>
            <a:endParaRPr lang="en-US" dirty="0"/>
          </a:p>
          <a:p>
            <a:r>
              <a:rPr lang="en-US" b="1" dirty="0"/>
              <a:t>NEXT</a:t>
            </a:r>
          </a:p>
          <a:p>
            <a:r>
              <a:rPr lang="en-US" dirty="0"/>
              <a:t>Time to decide.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One line per part: diagrams render but not all make sense; a semantic linter finds model smells, measures maturity and gates the hand-off; it runs in the editor and in CI, starting with advice.</a:t>
            </a:r>
          </a:p>
          <a:p>
            <a:r>
              <a:rPr lang="en-US" dirty="0"/>
              <a:t>• Take the vote: thumbs up for go, thumbs down for no-go. Count both.</a:t>
            </a:r>
          </a:p>
          <a:p>
            <a:r>
              <a:rPr lang="en-US" dirty="0"/>
              <a:t>• If go, fill the four boxes before people leave: scope (one team, its diagrams), success criteria (from the answers on the previous slide), an owner with a timebox, and the date of the next check-in.</a:t>
            </a:r>
          </a:p>
          <a:p>
            <a:r>
              <a:rPr lang="en-US" dirty="0"/>
              <a:t>• If no-go, ask what would change people's minds and write it down: that is the input for a next attempt.</a:t>
            </a:r>
          </a:p>
          <a:p>
            <a:endParaRPr lang="en-US" dirty="0"/>
          </a:p>
          <a:p>
            <a:r>
              <a:rPr lang="en-US" b="1" dirty="0"/>
              <a:t>ASK</a:t>
            </a:r>
          </a:p>
          <a:p>
            <a:r>
              <a:rPr lang="en-US" dirty="0"/>
              <a:t>Thumbs up or thumbs down: do we run a PoC? Then, if go: who brings the diagrams, and what must the PoC show?</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Not presented: a one-page form for attendees to take back to their own squad or team lead, together with the three pumllint slides that follow.</a:t>
            </a:r>
          </a:p>
          <a:p>
            <a:r>
              <a:rPr lang="en-US" dirty="0"/>
              <a:t>• It carries the why in three lines, so a team lead who was not in the room can decide: team, contact, the answer (go, no-go, not yet) and, if go, the same four agreements as on the closing slide.</a:t>
            </a:r>
          </a:p>
          <a:p>
            <a:r>
              <a:rPr lang="en-US" dirty="0"/>
              <a:t>• Answers go back to [presenter name] by [reply-by date]; the address is in the lime strip.</a:t>
            </a:r>
          </a:p>
          <a:p>
            <a:endParaRPr lang="en-US" dirty="0"/>
          </a:p>
          <a:p>
            <a:r>
              <a:rPr lang="en-US" b="1" dirty="0"/>
              <a:t>TIP</a:t>
            </a:r>
          </a:p>
          <a:p>
            <a:r>
              <a:rPr lang="en-US" dirty="0"/>
              <a:t>Send slides 17 to 20 as one PDF (team-handout.pdf), or print them.</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Not presented: hand-out for the PoC team. Six commands from the README quick start cover a first run.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Not presented: hand-out for the PoC team. One config file, a GitHub Action or pre-commit hooks, and the roll-out mapped to three commands.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r>
              <a:rPr lang="en-US" dirty="0"/>
              <a:t>• Not presented: hand-out for the PoC team. A suggested plan; the measures give the expected benefits a first measurement.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github.com/fdurieux/pumllint/blob/main/EVIDENCE.md" TargetMode="External"/><Relationship Id="rId2" Type="http://schemas.openxmlformats.org/officeDocument/2006/relationships/hyperlink" Target="https://github.com/fdurieux/pumllint/blob/main/docs/evidence-explained.md" TargetMode="External"/><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Every diagram renders. Does it make sense?</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The round-table promise</a:t>
            </a:r>
            <a:endParaRPr lang="en-US" sz="4000" dirty="0"/>
          </a:p>
        </p:txBody>
      </p:sp>
      <p:sp>
        <p:nvSpPr>
          <p:cNvPr id="4" name="Shape 2"/>
          <p:cNvSpPr/>
          <p:nvPr/>
        </p:nvSpPr>
        <p:spPr>
          <a:xfrm>
            <a:off x="457200" y="1600200"/>
            <a:ext cx="11292840" cy="932688"/>
          </a:xfrm>
          <a:prstGeom prst="rect">
            <a:avLst/>
          </a:prstGeom>
          <a:solidFill>
            <a:srgbClr val="D5DDD0"/>
          </a:solidFill>
          <a:ln w="12700">
            <a:solidFill>
              <a:srgbClr val="F7F8F5"/>
            </a:solidFill>
            <a:prstDash val="solid"/>
          </a:ln>
        </p:spPr>
      </p:sp>
      <p:sp>
        <p:nvSpPr>
          <p:cNvPr id="5" name="Shape 3"/>
          <p:cNvSpPr/>
          <p:nvPr/>
        </p:nvSpPr>
        <p:spPr>
          <a:xfrm>
            <a:off x="457200" y="1600200"/>
            <a:ext cx="2103120" cy="932688"/>
          </a:xfrm>
          <a:prstGeom prst="rect">
            <a:avLst/>
          </a:prstGeom>
          <a:solidFill>
            <a:srgbClr val="1E2B22"/>
          </a:solidFill>
          <a:ln w="12700">
            <a:solidFill>
              <a:srgbClr val="1E2B22"/>
            </a:solidFill>
            <a:prstDash val="solid"/>
          </a:ln>
        </p:spPr>
      </p:sp>
      <p:sp>
        <p:nvSpPr>
          <p:cNvPr id="6" name="Shape 4"/>
          <p:cNvSpPr/>
          <p:nvPr/>
        </p:nvSpPr>
        <p:spPr>
          <a:xfrm>
            <a:off x="594360" y="1874520"/>
            <a:ext cx="384048" cy="384048"/>
          </a:xfrm>
          <a:prstGeom prst="ellipse">
            <a:avLst/>
          </a:prstGeom>
          <a:solidFill>
            <a:srgbClr val="9BD12E"/>
          </a:solidFill>
          <a:ln w="12700">
            <a:solidFill>
              <a:srgbClr val="9BD12E"/>
            </a:solidFill>
            <a:prstDash val="solid"/>
          </a:ln>
        </p:spPr>
      </p:sp>
      <p:sp>
        <p:nvSpPr>
          <p:cNvPr id="7" name="Text 5"/>
          <p:cNvSpPr/>
          <p:nvPr/>
        </p:nvSpPr>
        <p:spPr>
          <a:xfrm>
            <a:off x="594360" y="1874520"/>
            <a:ext cx="384048" cy="384048"/>
          </a:xfrm>
          <a:prstGeom prst="rect">
            <a:avLst/>
          </a:prstGeom>
          <a:noFill/>
          <a:ln/>
        </p:spPr>
        <p:txBody>
          <a:bodyPr wrap="square" lIns="0" tIns="0" rIns="0" bIns="0" rtlCol="0" anchor="ctr"/>
          <a:lstStyle/>
          <a:p>
            <a:pPr algn="ctr" indent="0" marL="0">
              <a:buNone/>
            </a:pPr>
            <a:r>
              <a:rPr lang="en-US" sz="1800" b="1" dirty="0">
                <a:solidFill>
                  <a:srgbClr val="1E2B22"/>
                </a:solidFill>
              </a:rPr>
              <a:t>1</a:t>
            </a:r>
            <a:endParaRPr lang="en-US" sz="1800" dirty="0"/>
          </a:p>
        </p:txBody>
      </p:sp>
      <p:sp>
        <p:nvSpPr>
          <p:cNvPr id="8" name="Text 6"/>
          <p:cNvSpPr/>
          <p:nvPr/>
        </p:nvSpPr>
        <p:spPr>
          <a:xfrm>
            <a:off x="1078992" y="1600200"/>
            <a:ext cx="1417320" cy="932688"/>
          </a:xfrm>
          <a:prstGeom prst="rect">
            <a:avLst/>
          </a:prstGeom>
          <a:noFill/>
          <a:ln/>
        </p:spPr>
        <p:txBody>
          <a:bodyPr wrap="square" lIns="0" tIns="0" rIns="0" bIns="0" rtlCol="0" anchor="ctr"/>
          <a:lstStyle/>
          <a:p>
            <a:pPr indent="0" marL="0">
              <a:buNone/>
            </a:pPr>
            <a:r>
              <a:rPr lang="en-US" sz="1300" b="1" spc="150" kern="0" dirty="0">
                <a:solidFill>
                  <a:srgbClr val="FFFFFF"/>
                </a:solidFill>
              </a:rPr>
              <a:t>THE PROBLEM</a:t>
            </a:r>
            <a:endParaRPr lang="en-US" sz="1300" dirty="0"/>
          </a:p>
        </p:txBody>
      </p:sp>
      <p:sp>
        <p:nvSpPr>
          <p:cNvPr id="9" name="Text 7"/>
          <p:cNvSpPr/>
          <p:nvPr/>
        </p:nvSpPr>
        <p:spPr>
          <a:xfrm>
            <a:off x="2743200" y="1600200"/>
            <a:ext cx="8869680" cy="932688"/>
          </a:xfrm>
          <a:prstGeom prst="rect">
            <a:avLst/>
          </a:prstGeom>
          <a:noFill/>
          <a:ln/>
        </p:spPr>
        <p:txBody>
          <a:bodyPr wrap="square" lIns="0" tIns="0" rIns="0" bIns="0" rtlCol="0" anchor="ctr"/>
          <a:lstStyle/>
          <a:p>
            <a:pPr indent="0" marL="0">
              <a:buNone/>
            </a:pPr>
            <a:r>
              <a:rPr lang="en-US" sz="1600" dirty="0">
                <a:solidFill>
                  <a:srgbClr val="1E2B22"/>
                </a:solidFill>
              </a:rPr>
              <a:t>PlantUML is being used in the organisation for creating different types of diagrams; the syntactic correctness of these diagrams can be validated using IDE plugins; however, </a:t>
            </a:r>
            <a:pPr indent="0" marL="0">
              <a:buNone/>
            </a:pPr>
            <a:r>
              <a:rPr lang="en-US" sz="1600" b="1" dirty="0">
                <a:solidFill>
                  <a:srgbClr val="3E6B48"/>
                </a:solidFill>
              </a:rPr>
              <a:t>maintaining semantic correctness is important but challenging, and very much uncharted terrain.</a:t>
            </a:r>
            <a:endParaRPr lang="en-US" sz="1600" dirty="0"/>
          </a:p>
        </p:txBody>
      </p:sp>
      <p:sp>
        <p:nvSpPr>
          <p:cNvPr id="10" name="Shape 8"/>
          <p:cNvSpPr/>
          <p:nvPr/>
        </p:nvSpPr>
        <p:spPr>
          <a:xfrm>
            <a:off x="457200" y="2624328"/>
            <a:ext cx="11292840" cy="932688"/>
          </a:xfrm>
          <a:prstGeom prst="rect">
            <a:avLst/>
          </a:prstGeom>
          <a:solidFill>
            <a:srgbClr val="C3CDBD"/>
          </a:solidFill>
          <a:ln w="12700">
            <a:solidFill>
              <a:srgbClr val="F7F8F5"/>
            </a:solidFill>
            <a:prstDash val="solid"/>
          </a:ln>
        </p:spPr>
      </p:sp>
      <p:sp>
        <p:nvSpPr>
          <p:cNvPr id="11" name="Shape 9"/>
          <p:cNvSpPr/>
          <p:nvPr/>
        </p:nvSpPr>
        <p:spPr>
          <a:xfrm>
            <a:off x="457200" y="2624328"/>
            <a:ext cx="2103120" cy="932688"/>
          </a:xfrm>
          <a:prstGeom prst="rect">
            <a:avLst/>
          </a:prstGeom>
          <a:solidFill>
            <a:srgbClr val="1E2B22"/>
          </a:solidFill>
          <a:ln w="12700">
            <a:solidFill>
              <a:srgbClr val="1E2B22"/>
            </a:solidFill>
            <a:prstDash val="solid"/>
          </a:ln>
        </p:spPr>
      </p:sp>
      <p:sp>
        <p:nvSpPr>
          <p:cNvPr id="12" name="Shape 10"/>
          <p:cNvSpPr/>
          <p:nvPr/>
        </p:nvSpPr>
        <p:spPr>
          <a:xfrm>
            <a:off x="594360" y="2898648"/>
            <a:ext cx="384048" cy="384048"/>
          </a:xfrm>
          <a:prstGeom prst="ellipse">
            <a:avLst/>
          </a:prstGeom>
          <a:solidFill>
            <a:srgbClr val="9BD12E"/>
          </a:solidFill>
          <a:ln w="12700">
            <a:solidFill>
              <a:srgbClr val="9BD12E"/>
            </a:solidFill>
            <a:prstDash val="solid"/>
          </a:ln>
        </p:spPr>
      </p:sp>
      <p:sp>
        <p:nvSpPr>
          <p:cNvPr id="13" name="Text 11"/>
          <p:cNvSpPr/>
          <p:nvPr/>
        </p:nvSpPr>
        <p:spPr>
          <a:xfrm>
            <a:off x="594360" y="2898648"/>
            <a:ext cx="384048" cy="384048"/>
          </a:xfrm>
          <a:prstGeom prst="rect">
            <a:avLst/>
          </a:prstGeom>
          <a:noFill/>
          <a:ln/>
        </p:spPr>
        <p:txBody>
          <a:bodyPr wrap="square" lIns="0" tIns="0" rIns="0" bIns="0" rtlCol="0" anchor="ctr"/>
          <a:lstStyle/>
          <a:p>
            <a:pPr algn="ctr" indent="0" marL="0">
              <a:buNone/>
            </a:pPr>
            <a:r>
              <a:rPr lang="en-US" sz="1800" b="1" dirty="0">
                <a:solidFill>
                  <a:srgbClr val="1E2B22"/>
                </a:solidFill>
              </a:rPr>
              <a:t>2</a:t>
            </a:r>
            <a:endParaRPr lang="en-US" sz="1800" dirty="0"/>
          </a:p>
        </p:txBody>
      </p:sp>
      <p:sp>
        <p:nvSpPr>
          <p:cNvPr id="14" name="Text 12"/>
          <p:cNvSpPr/>
          <p:nvPr/>
        </p:nvSpPr>
        <p:spPr>
          <a:xfrm>
            <a:off x="1078992" y="2624328"/>
            <a:ext cx="1417320" cy="932688"/>
          </a:xfrm>
          <a:prstGeom prst="rect">
            <a:avLst/>
          </a:prstGeom>
          <a:noFill/>
          <a:ln/>
        </p:spPr>
        <p:txBody>
          <a:bodyPr wrap="square" lIns="0" tIns="0" rIns="0" bIns="0" rtlCol="0" anchor="ctr"/>
          <a:lstStyle/>
          <a:p>
            <a:pPr indent="0" marL="0">
              <a:buNone/>
            </a:pPr>
            <a:r>
              <a:rPr lang="en-US" sz="1300" b="1" spc="150" kern="0" dirty="0">
                <a:solidFill>
                  <a:srgbClr val="FFFFFF"/>
                </a:solidFill>
              </a:rPr>
              <a:t>THE CONTRIBUTION</a:t>
            </a:r>
            <a:endParaRPr lang="en-US" sz="1300" dirty="0"/>
          </a:p>
        </p:txBody>
      </p:sp>
      <p:sp>
        <p:nvSpPr>
          <p:cNvPr id="15" name="Text 13"/>
          <p:cNvSpPr/>
          <p:nvPr/>
        </p:nvSpPr>
        <p:spPr>
          <a:xfrm>
            <a:off x="2743200" y="2624328"/>
            <a:ext cx="8869680" cy="932688"/>
          </a:xfrm>
          <a:prstGeom prst="rect">
            <a:avLst/>
          </a:prstGeom>
          <a:noFill/>
          <a:ln/>
        </p:spPr>
        <p:txBody>
          <a:bodyPr wrap="square" lIns="0" tIns="0" rIns="0" bIns="0" rtlCol="0" anchor="ctr"/>
          <a:lstStyle/>
          <a:p>
            <a:pPr indent="0" marL="0">
              <a:buNone/>
            </a:pPr>
            <a:r>
              <a:rPr lang="en-US" sz="1600" dirty="0">
                <a:solidFill>
                  <a:srgbClr val="1E2B22"/>
                </a:solidFill>
              </a:rPr>
              <a:t>This roundtable invites engineers to discuss the value of introducing </a:t>
            </a:r>
            <a:pPr indent="0" marL="0">
              <a:buNone/>
            </a:pPr>
            <a:r>
              <a:rPr lang="en-US" sz="1600" b="1" dirty="0">
                <a:solidFill>
                  <a:srgbClr val="3E6B48"/>
                </a:solidFill>
              </a:rPr>
              <a:t>linting rules for PlantUML diagrams</a:t>
            </a:r>
            <a:pPr indent="0" marL="0">
              <a:buNone/>
            </a:pPr>
            <a:r>
              <a:rPr lang="en-US" sz="1600" dirty="0">
                <a:solidFill>
                  <a:srgbClr val="1E2B22"/>
                </a:solidFill>
              </a:rPr>
              <a:t>, helping ensure diagrams are not only syntactically correct, but also adhere to a defined semantic quality.</a:t>
            </a:r>
            <a:endParaRPr lang="en-US" sz="1600" dirty="0"/>
          </a:p>
        </p:txBody>
      </p:sp>
      <p:sp>
        <p:nvSpPr>
          <p:cNvPr id="16" name="Shape 14"/>
          <p:cNvSpPr/>
          <p:nvPr/>
        </p:nvSpPr>
        <p:spPr>
          <a:xfrm>
            <a:off x="457200" y="3648456"/>
            <a:ext cx="11292840" cy="932688"/>
          </a:xfrm>
          <a:prstGeom prst="rect">
            <a:avLst/>
          </a:prstGeom>
          <a:solidFill>
            <a:srgbClr val="D5DDD0"/>
          </a:solidFill>
          <a:ln w="12700">
            <a:solidFill>
              <a:srgbClr val="F7F8F5"/>
            </a:solidFill>
            <a:prstDash val="solid"/>
          </a:ln>
        </p:spPr>
      </p:sp>
      <p:sp>
        <p:nvSpPr>
          <p:cNvPr id="17" name="Shape 15"/>
          <p:cNvSpPr/>
          <p:nvPr/>
        </p:nvSpPr>
        <p:spPr>
          <a:xfrm>
            <a:off x="457200" y="3648456"/>
            <a:ext cx="2103120" cy="932688"/>
          </a:xfrm>
          <a:prstGeom prst="rect">
            <a:avLst/>
          </a:prstGeom>
          <a:solidFill>
            <a:srgbClr val="1E2B22"/>
          </a:solidFill>
          <a:ln w="12700">
            <a:solidFill>
              <a:srgbClr val="1E2B22"/>
            </a:solidFill>
            <a:prstDash val="solid"/>
          </a:ln>
        </p:spPr>
      </p:sp>
      <p:sp>
        <p:nvSpPr>
          <p:cNvPr id="18" name="Shape 16"/>
          <p:cNvSpPr/>
          <p:nvPr/>
        </p:nvSpPr>
        <p:spPr>
          <a:xfrm>
            <a:off x="594360" y="3922776"/>
            <a:ext cx="384048" cy="384048"/>
          </a:xfrm>
          <a:prstGeom prst="ellipse">
            <a:avLst/>
          </a:prstGeom>
          <a:solidFill>
            <a:srgbClr val="9BD12E"/>
          </a:solidFill>
          <a:ln w="12700">
            <a:solidFill>
              <a:srgbClr val="9BD12E"/>
            </a:solidFill>
            <a:prstDash val="solid"/>
          </a:ln>
        </p:spPr>
      </p:sp>
      <p:sp>
        <p:nvSpPr>
          <p:cNvPr id="19" name="Text 17"/>
          <p:cNvSpPr/>
          <p:nvPr/>
        </p:nvSpPr>
        <p:spPr>
          <a:xfrm>
            <a:off x="594360" y="3922776"/>
            <a:ext cx="384048" cy="384048"/>
          </a:xfrm>
          <a:prstGeom prst="rect">
            <a:avLst/>
          </a:prstGeom>
          <a:noFill/>
          <a:ln/>
        </p:spPr>
        <p:txBody>
          <a:bodyPr wrap="square" lIns="0" tIns="0" rIns="0" bIns="0" rtlCol="0" anchor="ctr"/>
          <a:lstStyle/>
          <a:p>
            <a:pPr algn="ctr" indent="0" marL="0">
              <a:buNone/>
            </a:pPr>
            <a:r>
              <a:rPr lang="en-US" sz="1800" b="1" dirty="0">
                <a:solidFill>
                  <a:srgbClr val="1E2B22"/>
                </a:solidFill>
              </a:rPr>
              <a:t>3</a:t>
            </a:r>
            <a:endParaRPr lang="en-US" sz="1800" dirty="0"/>
          </a:p>
        </p:txBody>
      </p:sp>
      <p:sp>
        <p:nvSpPr>
          <p:cNvPr id="20" name="Text 18"/>
          <p:cNvSpPr/>
          <p:nvPr/>
        </p:nvSpPr>
        <p:spPr>
          <a:xfrm>
            <a:off x="1078992" y="3648456"/>
            <a:ext cx="1417320" cy="932688"/>
          </a:xfrm>
          <a:prstGeom prst="rect">
            <a:avLst/>
          </a:prstGeom>
          <a:noFill/>
          <a:ln/>
        </p:spPr>
        <p:txBody>
          <a:bodyPr wrap="square" lIns="0" tIns="0" rIns="0" bIns="0" rtlCol="0" anchor="ctr"/>
          <a:lstStyle/>
          <a:p>
            <a:pPr indent="0" marL="0">
              <a:buNone/>
            </a:pPr>
            <a:r>
              <a:rPr lang="en-US" sz="1300" b="1" spc="150" kern="0" dirty="0">
                <a:solidFill>
                  <a:srgbClr val="FFFFFF"/>
                </a:solidFill>
              </a:rPr>
              <a:t>THE VALUE</a:t>
            </a:r>
            <a:endParaRPr lang="en-US" sz="1300" dirty="0"/>
          </a:p>
        </p:txBody>
      </p:sp>
      <p:sp>
        <p:nvSpPr>
          <p:cNvPr id="21" name="Text 19"/>
          <p:cNvSpPr/>
          <p:nvPr/>
        </p:nvSpPr>
        <p:spPr>
          <a:xfrm>
            <a:off x="2743200" y="3648456"/>
            <a:ext cx="8869680" cy="932688"/>
          </a:xfrm>
          <a:prstGeom prst="rect">
            <a:avLst/>
          </a:prstGeom>
          <a:noFill/>
          <a:ln/>
        </p:spPr>
        <p:txBody>
          <a:bodyPr wrap="square" lIns="0" tIns="0" rIns="0" bIns="0" rtlCol="0" anchor="ctr"/>
          <a:lstStyle/>
          <a:p>
            <a:pPr indent="0" marL="0">
              <a:buNone/>
            </a:pPr>
            <a:r>
              <a:rPr lang="en-US" sz="1600" dirty="0">
                <a:solidFill>
                  <a:srgbClr val="1E2B22"/>
                </a:solidFill>
              </a:rPr>
              <a:t>Together, we will explore which conventions and quality checks deliver the most value, how diagram standards can be </a:t>
            </a:r>
            <a:pPr indent="0" marL="0">
              <a:buNone/>
            </a:pPr>
            <a:r>
              <a:rPr lang="en-US" sz="1600" b="1" dirty="0">
                <a:solidFill>
                  <a:srgbClr val="3E6B48"/>
                </a:solidFill>
              </a:rPr>
              <a:t>integrated into engineering workflows</a:t>
            </a:r>
            <a:pPr indent="0" marL="0">
              <a:buNone/>
            </a:pPr>
            <a:r>
              <a:rPr lang="en-US" sz="1600" dirty="0">
                <a:solidFill>
                  <a:srgbClr val="1E2B22"/>
                </a:solidFill>
              </a:rPr>
              <a:t>, and how well-structured diagrams can benefit both developers and AI-powered tools.</a:t>
            </a:r>
            <a:endParaRPr lang="en-US" sz="1600" dirty="0"/>
          </a:p>
        </p:txBody>
      </p:sp>
      <p:sp>
        <p:nvSpPr>
          <p:cNvPr id="22" name="Shape 20"/>
          <p:cNvSpPr/>
          <p:nvPr/>
        </p:nvSpPr>
        <p:spPr>
          <a:xfrm>
            <a:off x="457200" y="4672584"/>
            <a:ext cx="11292840" cy="932688"/>
          </a:xfrm>
          <a:prstGeom prst="rect">
            <a:avLst/>
          </a:prstGeom>
          <a:solidFill>
            <a:srgbClr val="C3CDBD"/>
          </a:solidFill>
          <a:ln w="12700">
            <a:solidFill>
              <a:srgbClr val="F7F8F5"/>
            </a:solidFill>
            <a:prstDash val="solid"/>
          </a:ln>
        </p:spPr>
      </p:sp>
      <p:sp>
        <p:nvSpPr>
          <p:cNvPr id="23" name="Shape 21"/>
          <p:cNvSpPr/>
          <p:nvPr/>
        </p:nvSpPr>
        <p:spPr>
          <a:xfrm>
            <a:off x="457200" y="4672584"/>
            <a:ext cx="2103120" cy="932688"/>
          </a:xfrm>
          <a:prstGeom prst="rect">
            <a:avLst/>
          </a:prstGeom>
          <a:solidFill>
            <a:srgbClr val="9BD12E"/>
          </a:solidFill>
          <a:ln w="12700">
            <a:solidFill>
              <a:srgbClr val="9BD12E"/>
            </a:solidFill>
            <a:prstDash val="solid"/>
          </a:ln>
        </p:spPr>
      </p:sp>
      <p:sp>
        <p:nvSpPr>
          <p:cNvPr id="24" name="Text 22"/>
          <p:cNvSpPr/>
          <p:nvPr/>
        </p:nvSpPr>
        <p:spPr>
          <a:xfrm>
            <a:off x="640080" y="4672584"/>
            <a:ext cx="1828800" cy="932688"/>
          </a:xfrm>
          <a:prstGeom prst="rect">
            <a:avLst/>
          </a:prstGeom>
          <a:noFill/>
          <a:ln/>
        </p:spPr>
        <p:txBody>
          <a:bodyPr wrap="square" lIns="0" tIns="0" rIns="0" bIns="0" rtlCol="0" anchor="ctr"/>
          <a:lstStyle/>
          <a:p>
            <a:pPr indent="0" marL="0">
              <a:buNone/>
            </a:pPr>
            <a:r>
              <a:rPr lang="en-US" sz="1300" b="1" spc="150" kern="0" dirty="0">
                <a:solidFill>
                  <a:srgbClr val="1E2B22"/>
                </a:solidFill>
              </a:rPr>
              <a:t>YOUR VIEW</a:t>
            </a:r>
            <a:endParaRPr lang="en-US" sz="1300" dirty="0"/>
          </a:p>
        </p:txBody>
      </p:sp>
      <p:sp>
        <p:nvSpPr>
          <p:cNvPr id="25" name="Text 23"/>
          <p:cNvSpPr/>
          <p:nvPr/>
        </p:nvSpPr>
        <p:spPr>
          <a:xfrm>
            <a:off x="2743200" y="4672584"/>
            <a:ext cx="8869680" cy="932688"/>
          </a:xfrm>
          <a:prstGeom prst="rect">
            <a:avLst/>
          </a:prstGeom>
          <a:noFill/>
          <a:ln/>
        </p:spPr>
        <p:txBody>
          <a:bodyPr wrap="square" lIns="0" tIns="0" rIns="0" bIns="0" rtlCol="0" anchor="ctr"/>
          <a:lstStyle/>
          <a:p>
            <a:pPr indent="0" marL="0">
              <a:buNone/>
            </a:pPr>
            <a:r>
              <a:rPr lang="en-US" sz="1600" dirty="0">
                <a:solidFill>
                  <a:srgbClr val="1E2B22"/>
                </a:solidFill>
              </a:rPr>
              <a:t>Join the discussion to </a:t>
            </a:r>
            <a:pPr indent="0" marL="0">
              <a:buNone/>
            </a:pPr>
            <a:r>
              <a:rPr lang="en-US" sz="1600" b="1" dirty="0">
                <a:solidFill>
                  <a:srgbClr val="3E6B48"/>
                </a:solidFill>
              </a:rPr>
              <a:t>share your experiences, identify common pain points</a:t>
            </a:r>
            <a:pPr indent="0" marL="0">
              <a:buNone/>
            </a:pPr>
            <a:r>
              <a:rPr lang="en-US" sz="1600" dirty="0">
                <a:solidFill>
                  <a:srgbClr val="1E2B22"/>
                </a:solidFill>
              </a:rPr>
              <a:t>, and help define practical guidelines that improve collaboration, documentation quality, and automation across the software delivery lifecycle.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0972800" cy="365760"/>
          </a:xfrm>
          <a:prstGeom prst="rect">
            <a:avLst/>
          </a:prstGeom>
          <a:noFill/>
          <a:ln/>
        </p:spPr>
        <p:txBody>
          <a:bodyPr wrap="square" lIns="0" tIns="0" rIns="0" bIns="0" rtlCol="0" anchor="ctr"/>
          <a:lstStyle/>
          <a:p>
            <a:pPr indent="0" marL="0">
              <a:buNone/>
            </a:pPr>
            <a:r>
              <a:rPr lang="en-US" sz="1800" b="1" dirty="0">
                <a:solidFill>
                  <a:srgbClr val="1E2B22"/>
                </a:solidFill>
              </a:rPr>
              <a:t>Is semantic linting of diagrams worth a PoC?</a:t>
            </a:r>
            <a:endParaRPr lang="en-US" sz="1800" dirty="0"/>
          </a:p>
        </p:txBody>
      </p:sp>
      <p:sp>
        <p:nvSpPr>
          <p:cNvPr id="3" name="Text 1"/>
          <p:cNvSpPr/>
          <p:nvPr/>
        </p:nvSpPr>
        <p:spPr>
          <a:xfrm>
            <a:off x="502920" y="685800"/>
            <a:ext cx="10972800" cy="685800"/>
          </a:xfrm>
          <a:prstGeom prst="rect">
            <a:avLst/>
          </a:prstGeom>
          <a:noFill/>
          <a:ln/>
        </p:spPr>
        <p:txBody>
          <a:bodyPr wrap="square" lIns="0" tIns="0" rIns="0" bIns="0" rtlCol="0" anchor="ctr"/>
          <a:lstStyle/>
          <a:p>
            <a:pPr indent="0" marL="0">
              <a:buNone/>
            </a:pPr>
            <a:r>
              <a:rPr lang="en-US" sz="4000" b="1" dirty="0">
                <a:solidFill>
                  <a:srgbClr val="3E6B48"/>
                </a:solidFill>
              </a:rPr>
              <a:t>Three questions for this round table</a:t>
            </a:r>
            <a:endParaRPr lang="en-US" sz="4000" dirty="0"/>
          </a:p>
        </p:txBody>
      </p:sp>
      <p:sp>
        <p:nvSpPr>
          <p:cNvPr id="4" name="Text 2"/>
          <p:cNvSpPr/>
          <p:nvPr/>
        </p:nvSpPr>
        <p:spPr>
          <a:xfrm>
            <a:off x="411480" y="1600200"/>
            <a:ext cx="2926080" cy="320040"/>
          </a:xfrm>
          <a:prstGeom prst="rect">
            <a:avLst/>
          </a:prstGeom>
          <a:noFill/>
          <a:ln/>
        </p:spPr>
        <p:txBody>
          <a:bodyPr wrap="square" lIns="0" tIns="0" rIns="0" bIns="0" rtlCol="0" anchor="ctr"/>
          <a:lstStyle/>
          <a:p>
            <a:pPr indent="0" marL="0">
              <a:buNone/>
            </a:pPr>
            <a:r>
              <a:rPr lang="en-US" sz="1400" b="1" spc="300" kern="0" dirty="0">
                <a:solidFill>
                  <a:srgbClr val="3E6B48"/>
                </a:solidFill>
              </a:rPr>
              <a:t>AGREE</a:t>
            </a:r>
            <a:endParaRPr lang="en-US" sz="1400" dirty="0"/>
          </a:p>
        </p:txBody>
      </p:sp>
      <p:sp>
        <p:nvSpPr>
          <p:cNvPr id="5" name="Shape 3"/>
          <p:cNvSpPr/>
          <p:nvPr/>
        </p:nvSpPr>
        <p:spPr>
          <a:xfrm>
            <a:off x="411480" y="2011680"/>
            <a:ext cx="2926080" cy="3977640"/>
          </a:xfrm>
          <a:prstGeom prst="rect">
            <a:avLst/>
          </a:prstGeom>
          <a:solidFill>
            <a:srgbClr val="D5DDD0"/>
          </a:solidFill>
          <a:ln w="9525">
            <a:solidFill>
              <a:srgbClr val="B4C0AD"/>
            </a:solidFill>
            <a:prstDash val="solid"/>
          </a:ln>
        </p:spPr>
      </p:sp>
      <p:sp>
        <p:nvSpPr>
          <p:cNvPr id="6" name="Shape 4"/>
          <p:cNvSpPr/>
          <p:nvPr/>
        </p:nvSpPr>
        <p:spPr>
          <a:xfrm>
            <a:off x="411480" y="2011680"/>
            <a:ext cx="2926080" cy="685800"/>
          </a:xfrm>
          <a:prstGeom prst="rect">
            <a:avLst/>
          </a:prstGeom>
          <a:solidFill>
            <a:srgbClr val="1E2B22"/>
          </a:solidFill>
          <a:ln w="12700">
            <a:solidFill>
              <a:srgbClr val="1E2B22"/>
            </a:solidFill>
            <a:prstDash val="solid"/>
          </a:ln>
        </p:spPr>
      </p:sp>
      <p:sp>
        <p:nvSpPr>
          <p:cNvPr id="7" name="Shape 5"/>
          <p:cNvSpPr/>
          <p:nvPr/>
        </p:nvSpPr>
        <p:spPr>
          <a:xfrm>
            <a:off x="548640" y="2139696"/>
            <a:ext cx="429768" cy="429768"/>
          </a:xfrm>
          <a:prstGeom prst="ellipse">
            <a:avLst/>
          </a:prstGeom>
          <a:solidFill>
            <a:srgbClr val="9BD12E"/>
          </a:solidFill>
          <a:ln w="12700">
            <a:solidFill>
              <a:srgbClr val="9BD12E"/>
            </a:solidFill>
            <a:prstDash val="solid"/>
          </a:ln>
        </p:spPr>
      </p:sp>
      <p:sp>
        <p:nvSpPr>
          <p:cNvPr id="8" name="Text 6"/>
          <p:cNvSpPr/>
          <p:nvPr/>
        </p:nvSpPr>
        <p:spPr>
          <a:xfrm>
            <a:off x="548640" y="2139696"/>
            <a:ext cx="429768" cy="429768"/>
          </a:xfrm>
          <a:prstGeom prst="rect">
            <a:avLst/>
          </a:prstGeom>
          <a:noFill/>
          <a:ln/>
        </p:spPr>
        <p:txBody>
          <a:bodyPr wrap="square" lIns="0" tIns="0" rIns="0" bIns="0" rtlCol="0" anchor="ctr"/>
          <a:lstStyle/>
          <a:p>
            <a:pPr algn="ctr" indent="0" marL="0">
              <a:buNone/>
            </a:pPr>
            <a:r>
              <a:rPr lang="en-US" sz="2000" b="1" dirty="0">
                <a:solidFill>
                  <a:srgbClr val="1E2B22"/>
                </a:solidFill>
              </a:rPr>
              <a:t>1</a:t>
            </a:r>
            <a:endParaRPr lang="en-US" sz="2000" dirty="0"/>
          </a:p>
        </p:txBody>
      </p:sp>
      <p:sp>
        <p:nvSpPr>
          <p:cNvPr id="9" name="Text 7"/>
          <p:cNvSpPr/>
          <p:nvPr/>
        </p:nvSpPr>
        <p:spPr>
          <a:xfrm>
            <a:off x="1097280" y="2011680"/>
            <a:ext cx="2148840" cy="685800"/>
          </a:xfrm>
          <a:prstGeom prst="rect">
            <a:avLst/>
          </a:prstGeom>
          <a:noFill/>
          <a:ln/>
        </p:spPr>
        <p:txBody>
          <a:bodyPr wrap="square" lIns="0" tIns="0" rIns="0" bIns="0" rtlCol="0" anchor="ctr"/>
          <a:lstStyle/>
          <a:p>
            <a:pPr indent="0" marL="0">
              <a:buNone/>
            </a:pPr>
            <a:r>
              <a:rPr lang="en-US" sz="2000" b="1" dirty="0">
                <a:solidFill>
                  <a:srgbClr val="FFFFFF"/>
                </a:solidFill>
              </a:rPr>
              <a:t>The problem</a:t>
            </a:r>
            <a:endParaRPr lang="en-US" sz="2000" dirty="0"/>
          </a:p>
        </p:txBody>
      </p:sp>
      <p:sp>
        <p:nvSpPr>
          <p:cNvPr id="10" name="Text 8"/>
          <p:cNvSpPr/>
          <p:nvPr/>
        </p:nvSpPr>
        <p:spPr>
          <a:xfrm>
            <a:off x="594360" y="2788920"/>
            <a:ext cx="2560320" cy="777240"/>
          </a:xfrm>
          <a:prstGeom prst="rect">
            <a:avLst/>
          </a:prstGeom>
          <a:noFill/>
          <a:ln/>
        </p:spPr>
        <p:txBody>
          <a:bodyPr wrap="square" lIns="0" tIns="0" rIns="0" bIns="0" rtlCol="0" anchor="ctr"/>
          <a:lstStyle/>
          <a:p>
            <a:pPr indent="0" marL="0">
              <a:buNone/>
            </a:pPr>
            <a:r>
              <a:rPr lang="en-US" sz="2000" b="1" dirty="0">
                <a:solidFill>
                  <a:srgbClr val="1E2B22"/>
                </a:solidFill>
              </a:rPr>
              <a:t>Do we recognise it?</a:t>
            </a:r>
            <a:endParaRPr lang="en-US" sz="2000" dirty="0"/>
          </a:p>
        </p:txBody>
      </p:sp>
      <p:sp>
        <p:nvSpPr>
          <p:cNvPr id="11" name="Shape 9"/>
          <p:cNvSpPr/>
          <p:nvPr/>
        </p:nvSpPr>
        <p:spPr>
          <a:xfrm>
            <a:off x="594360" y="3657600"/>
            <a:ext cx="2560320" cy="365760"/>
          </a:xfrm>
          <a:prstGeom prst="roundRect">
            <a:avLst>
              <a:gd name="adj" fmla="val 50000"/>
            </a:avLst>
          </a:prstGeom>
          <a:solidFill>
            <a:srgbClr val="FFFFFF"/>
          </a:solidFill>
          <a:ln w="12700">
            <a:solidFill>
              <a:srgbClr val="B4C0AD"/>
            </a:solidFill>
            <a:prstDash val="solid"/>
          </a:ln>
        </p:spPr>
      </p:sp>
      <p:sp>
        <p:nvSpPr>
          <p:cNvPr id="12" name="Text 10"/>
          <p:cNvSpPr/>
          <p:nvPr/>
        </p:nvSpPr>
        <p:spPr>
          <a:xfrm>
            <a:off x="594360" y="3657600"/>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semantic correctness</a:t>
            </a:r>
            <a:endParaRPr lang="en-US" sz="1400" dirty="0"/>
          </a:p>
        </p:txBody>
      </p:sp>
      <p:sp>
        <p:nvSpPr>
          <p:cNvPr id="13" name="Shape 11"/>
          <p:cNvSpPr/>
          <p:nvPr/>
        </p:nvSpPr>
        <p:spPr>
          <a:xfrm>
            <a:off x="594360" y="4087368"/>
            <a:ext cx="2560320" cy="365760"/>
          </a:xfrm>
          <a:prstGeom prst="roundRect">
            <a:avLst>
              <a:gd name="adj" fmla="val 50000"/>
            </a:avLst>
          </a:prstGeom>
          <a:solidFill>
            <a:srgbClr val="FFFFFF"/>
          </a:solidFill>
          <a:ln w="12700">
            <a:solidFill>
              <a:srgbClr val="B4C0AD"/>
            </a:solidFill>
            <a:prstDash val="solid"/>
          </a:ln>
        </p:spPr>
      </p:sp>
      <p:sp>
        <p:nvSpPr>
          <p:cNvPr id="14" name="Text 12"/>
          <p:cNvSpPr/>
          <p:nvPr/>
        </p:nvSpPr>
        <p:spPr>
          <a:xfrm>
            <a:off x="594360" y="4087368"/>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common pain points</a:t>
            </a:r>
            <a:endParaRPr lang="en-US" sz="1400" dirty="0"/>
          </a:p>
        </p:txBody>
      </p:sp>
      <p:sp>
        <p:nvSpPr>
          <p:cNvPr id="15" name="Shape 13"/>
          <p:cNvSpPr/>
          <p:nvPr/>
        </p:nvSpPr>
        <p:spPr>
          <a:xfrm>
            <a:off x="594360" y="4517136"/>
            <a:ext cx="2560320" cy="365760"/>
          </a:xfrm>
          <a:prstGeom prst="roundRect">
            <a:avLst>
              <a:gd name="adj" fmla="val 50000"/>
            </a:avLst>
          </a:prstGeom>
          <a:solidFill>
            <a:srgbClr val="FFFFFF"/>
          </a:solidFill>
          <a:ln w="12700">
            <a:solidFill>
              <a:srgbClr val="B4C0AD"/>
            </a:solidFill>
            <a:prstDash val="solid"/>
          </a:ln>
        </p:spPr>
      </p:sp>
      <p:sp>
        <p:nvSpPr>
          <p:cNvPr id="16" name="Text 14"/>
          <p:cNvSpPr/>
          <p:nvPr/>
        </p:nvSpPr>
        <p:spPr>
          <a:xfrm>
            <a:off x="594360" y="4517136"/>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analysts &amp; process engineers</a:t>
            </a:r>
            <a:endParaRPr lang="en-US" sz="1400" dirty="0"/>
          </a:p>
        </p:txBody>
      </p:sp>
      <p:sp>
        <p:nvSpPr>
          <p:cNvPr id="17" name="Shape 15"/>
          <p:cNvSpPr/>
          <p:nvPr/>
        </p:nvSpPr>
        <p:spPr>
          <a:xfrm>
            <a:off x="594360" y="4946904"/>
            <a:ext cx="2560320" cy="365760"/>
          </a:xfrm>
          <a:prstGeom prst="roundRect">
            <a:avLst>
              <a:gd name="adj" fmla="val 50000"/>
            </a:avLst>
          </a:prstGeom>
          <a:solidFill>
            <a:srgbClr val="FFFFFF"/>
          </a:solidFill>
          <a:ln w="12700">
            <a:solidFill>
              <a:srgbClr val="B4C0AD"/>
            </a:solidFill>
            <a:prstDash val="solid"/>
          </a:ln>
        </p:spPr>
      </p:sp>
      <p:sp>
        <p:nvSpPr>
          <p:cNvPr id="18" name="Text 16"/>
          <p:cNvSpPr/>
          <p:nvPr/>
        </p:nvSpPr>
        <p:spPr>
          <a:xfrm>
            <a:off x="594360" y="4946904"/>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developers &amp; AI tools</a:t>
            </a:r>
            <a:endParaRPr lang="en-US" sz="1400" dirty="0"/>
          </a:p>
        </p:txBody>
      </p:sp>
      <p:sp>
        <p:nvSpPr>
          <p:cNvPr id="19" name="Shape 17"/>
          <p:cNvSpPr/>
          <p:nvPr/>
        </p:nvSpPr>
        <p:spPr>
          <a:xfrm>
            <a:off x="411480" y="5486400"/>
            <a:ext cx="2926080" cy="502920"/>
          </a:xfrm>
          <a:prstGeom prst="rect">
            <a:avLst/>
          </a:prstGeom>
          <a:solidFill>
            <a:srgbClr val="3E6B48"/>
          </a:solidFill>
          <a:ln w="12700">
            <a:solidFill>
              <a:srgbClr val="3E6B48"/>
            </a:solidFill>
            <a:prstDash val="solid"/>
          </a:ln>
        </p:spPr>
      </p:sp>
      <p:sp>
        <p:nvSpPr>
          <p:cNvPr id="20" name="Text 18"/>
          <p:cNvSpPr/>
          <p:nvPr/>
        </p:nvSpPr>
        <p:spPr>
          <a:xfrm>
            <a:off x="594360" y="5486400"/>
            <a:ext cx="2560320" cy="502920"/>
          </a:xfrm>
          <a:prstGeom prst="rect">
            <a:avLst/>
          </a:prstGeom>
          <a:noFill/>
          <a:ln/>
        </p:spPr>
        <p:txBody>
          <a:bodyPr wrap="square" lIns="0" tIns="0" rIns="0" bIns="0" rtlCol="0" anchor="ctr"/>
          <a:lstStyle/>
          <a:p>
            <a:pPr indent="0" marL="0">
              <a:buNone/>
            </a:pPr>
            <a:r>
              <a:rPr lang="en-US" sz="1600" b="1" dirty="0">
                <a:solidFill>
                  <a:srgbClr val="FFFFFF"/>
                </a:solidFill>
              </a:rPr>
              <a:t>→ </a:t>
            </a:r>
            <a:pPr indent="0" marL="0">
              <a:buNone/>
            </a:pPr>
            <a:r>
              <a:rPr lang="en-US" sz="1600" i="1" dirty="0">
                <a:solidFill>
                  <a:srgbClr val="FFFFFF"/>
                </a:solidFill>
              </a:rPr>
              <a:t>a shared problem</a:t>
            </a:r>
            <a:endParaRPr lang="en-US" sz="1600" dirty="0"/>
          </a:p>
        </p:txBody>
      </p:sp>
      <p:sp>
        <p:nvSpPr>
          <p:cNvPr id="21" name="Shape 19"/>
          <p:cNvSpPr/>
          <p:nvPr/>
        </p:nvSpPr>
        <p:spPr>
          <a:xfrm>
            <a:off x="3429000" y="3726180"/>
            <a:ext cx="228600" cy="548640"/>
          </a:xfrm>
          <a:prstGeom prst="chevron">
            <a:avLst/>
          </a:prstGeom>
          <a:solidFill>
            <a:srgbClr val="3E6B48"/>
          </a:solidFill>
          <a:ln w="12700">
            <a:solidFill>
              <a:srgbClr val="3E6B48"/>
            </a:solidFill>
            <a:prstDash val="solid"/>
          </a:ln>
        </p:spPr>
      </p:sp>
      <p:sp>
        <p:nvSpPr>
          <p:cNvPr id="22" name="Text 20"/>
          <p:cNvSpPr/>
          <p:nvPr/>
        </p:nvSpPr>
        <p:spPr>
          <a:xfrm>
            <a:off x="3749040" y="1600200"/>
            <a:ext cx="2926080" cy="320040"/>
          </a:xfrm>
          <a:prstGeom prst="rect">
            <a:avLst/>
          </a:prstGeom>
          <a:noFill/>
          <a:ln/>
        </p:spPr>
        <p:txBody>
          <a:bodyPr wrap="square" lIns="0" tIns="0" rIns="0" bIns="0" rtlCol="0" anchor="ctr"/>
          <a:lstStyle/>
          <a:p>
            <a:pPr indent="0" marL="0">
              <a:buNone/>
            </a:pPr>
            <a:r>
              <a:rPr lang="en-US" sz="1400" b="1" spc="300" kern="0" dirty="0">
                <a:solidFill>
                  <a:srgbClr val="3E6B48"/>
                </a:solidFill>
              </a:rPr>
              <a:t>UNDERSTAND</a:t>
            </a:r>
            <a:endParaRPr lang="en-US" sz="1400" dirty="0"/>
          </a:p>
        </p:txBody>
      </p:sp>
      <p:sp>
        <p:nvSpPr>
          <p:cNvPr id="23" name="Shape 21"/>
          <p:cNvSpPr/>
          <p:nvPr/>
        </p:nvSpPr>
        <p:spPr>
          <a:xfrm>
            <a:off x="3749040" y="2011680"/>
            <a:ext cx="2926080" cy="3977640"/>
          </a:xfrm>
          <a:prstGeom prst="rect">
            <a:avLst/>
          </a:prstGeom>
          <a:solidFill>
            <a:srgbClr val="D5DDD0"/>
          </a:solidFill>
          <a:ln w="9525">
            <a:solidFill>
              <a:srgbClr val="B4C0AD"/>
            </a:solidFill>
            <a:prstDash val="solid"/>
          </a:ln>
        </p:spPr>
      </p:sp>
      <p:sp>
        <p:nvSpPr>
          <p:cNvPr id="24" name="Shape 22"/>
          <p:cNvSpPr/>
          <p:nvPr/>
        </p:nvSpPr>
        <p:spPr>
          <a:xfrm>
            <a:off x="3749040" y="2011680"/>
            <a:ext cx="2926080" cy="685800"/>
          </a:xfrm>
          <a:prstGeom prst="rect">
            <a:avLst/>
          </a:prstGeom>
          <a:solidFill>
            <a:srgbClr val="1E2B22"/>
          </a:solidFill>
          <a:ln w="12700">
            <a:solidFill>
              <a:srgbClr val="1E2B22"/>
            </a:solidFill>
            <a:prstDash val="solid"/>
          </a:ln>
        </p:spPr>
      </p:sp>
      <p:sp>
        <p:nvSpPr>
          <p:cNvPr id="25" name="Shape 23"/>
          <p:cNvSpPr/>
          <p:nvPr/>
        </p:nvSpPr>
        <p:spPr>
          <a:xfrm>
            <a:off x="3886200" y="2139696"/>
            <a:ext cx="429768" cy="429768"/>
          </a:xfrm>
          <a:prstGeom prst="ellipse">
            <a:avLst/>
          </a:prstGeom>
          <a:solidFill>
            <a:srgbClr val="9BD12E"/>
          </a:solidFill>
          <a:ln w="12700">
            <a:solidFill>
              <a:srgbClr val="9BD12E"/>
            </a:solidFill>
            <a:prstDash val="solid"/>
          </a:ln>
        </p:spPr>
      </p:sp>
      <p:sp>
        <p:nvSpPr>
          <p:cNvPr id="26" name="Text 24"/>
          <p:cNvSpPr/>
          <p:nvPr/>
        </p:nvSpPr>
        <p:spPr>
          <a:xfrm>
            <a:off x="3886200" y="2139696"/>
            <a:ext cx="429768" cy="429768"/>
          </a:xfrm>
          <a:prstGeom prst="rect">
            <a:avLst/>
          </a:prstGeom>
          <a:noFill/>
          <a:ln/>
        </p:spPr>
        <p:txBody>
          <a:bodyPr wrap="square" lIns="0" tIns="0" rIns="0" bIns="0" rtlCol="0" anchor="ctr"/>
          <a:lstStyle/>
          <a:p>
            <a:pPr algn="ctr" indent="0" marL="0">
              <a:buNone/>
            </a:pPr>
            <a:r>
              <a:rPr lang="en-US" sz="2000" b="1" dirty="0">
                <a:solidFill>
                  <a:srgbClr val="1E2B22"/>
                </a:solidFill>
              </a:rPr>
              <a:t>2</a:t>
            </a:r>
            <a:endParaRPr lang="en-US" sz="2000" dirty="0"/>
          </a:p>
        </p:txBody>
      </p:sp>
      <p:sp>
        <p:nvSpPr>
          <p:cNvPr id="27" name="Text 25"/>
          <p:cNvSpPr/>
          <p:nvPr/>
        </p:nvSpPr>
        <p:spPr>
          <a:xfrm>
            <a:off x="4434840" y="2011680"/>
            <a:ext cx="2148840" cy="685800"/>
          </a:xfrm>
          <a:prstGeom prst="rect">
            <a:avLst/>
          </a:prstGeom>
          <a:noFill/>
          <a:ln/>
        </p:spPr>
        <p:txBody>
          <a:bodyPr wrap="square" lIns="0" tIns="0" rIns="0" bIns="0" rtlCol="0" anchor="ctr"/>
          <a:lstStyle/>
          <a:p>
            <a:pPr indent="0" marL="0">
              <a:buNone/>
            </a:pPr>
            <a:r>
              <a:rPr lang="en-US" sz="2000" b="1" dirty="0">
                <a:solidFill>
                  <a:srgbClr val="FFFFFF"/>
                </a:solidFill>
              </a:rPr>
              <a:t>The contribution</a:t>
            </a:r>
            <a:endParaRPr lang="en-US" sz="2000" dirty="0"/>
          </a:p>
        </p:txBody>
      </p:sp>
      <p:sp>
        <p:nvSpPr>
          <p:cNvPr id="28" name="Text 26"/>
          <p:cNvSpPr/>
          <p:nvPr/>
        </p:nvSpPr>
        <p:spPr>
          <a:xfrm>
            <a:off x="3931920" y="2788920"/>
            <a:ext cx="2560320" cy="777240"/>
          </a:xfrm>
          <a:prstGeom prst="rect">
            <a:avLst/>
          </a:prstGeom>
          <a:noFill/>
          <a:ln/>
        </p:spPr>
        <p:txBody>
          <a:bodyPr wrap="square" lIns="0" tIns="0" rIns="0" bIns="0" rtlCol="0" anchor="ctr"/>
          <a:lstStyle/>
          <a:p>
            <a:pPr indent="0" marL="0">
              <a:buNone/>
            </a:pPr>
            <a:r>
              <a:rPr lang="en-US" sz="2000" b="1" dirty="0">
                <a:solidFill>
                  <a:srgbClr val="1E2B22"/>
                </a:solidFill>
              </a:rPr>
              <a:t>What does a semantic linter add?</a:t>
            </a:r>
            <a:endParaRPr lang="en-US" sz="2000" dirty="0"/>
          </a:p>
        </p:txBody>
      </p:sp>
      <p:sp>
        <p:nvSpPr>
          <p:cNvPr id="29" name="Shape 27"/>
          <p:cNvSpPr/>
          <p:nvPr/>
        </p:nvSpPr>
        <p:spPr>
          <a:xfrm>
            <a:off x="3931920" y="3657600"/>
            <a:ext cx="2560320" cy="365760"/>
          </a:xfrm>
          <a:prstGeom prst="roundRect">
            <a:avLst>
              <a:gd name="adj" fmla="val 50000"/>
            </a:avLst>
          </a:prstGeom>
          <a:solidFill>
            <a:srgbClr val="FFFFFF"/>
          </a:solidFill>
          <a:ln w="12700">
            <a:solidFill>
              <a:srgbClr val="B4C0AD"/>
            </a:solidFill>
            <a:prstDash val="solid"/>
          </a:ln>
        </p:spPr>
      </p:sp>
      <p:sp>
        <p:nvSpPr>
          <p:cNvPr id="30" name="Text 28"/>
          <p:cNvSpPr/>
          <p:nvPr/>
        </p:nvSpPr>
        <p:spPr>
          <a:xfrm>
            <a:off x="3931920" y="3657600"/>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linting rules</a:t>
            </a:r>
            <a:endParaRPr lang="en-US" sz="1400" dirty="0"/>
          </a:p>
        </p:txBody>
      </p:sp>
      <p:sp>
        <p:nvSpPr>
          <p:cNvPr id="31" name="Shape 29"/>
          <p:cNvSpPr/>
          <p:nvPr/>
        </p:nvSpPr>
        <p:spPr>
          <a:xfrm>
            <a:off x="3931920" y="4087368"/>
            <a:ext cx="2560320" cy="365760"/>
          </a:xfrm>
          <a:prstGeom prst="roundRect">
            <a:avLst>
              <a:gd name="adj" fmla="val 50000"/>
            </a:avLst>
          </a:prstGeom>
          <a:solidFill>
            <a:srgbClr val="FFFFFF"/>
          </a:solidFill>
          <a:ln w="12700">
            <a:solidFill>
              <a:srgbClr val="B4C0AD"/>
            </a:solidFill>
            <a:prstDash val="solid"/>
          </a:ln>
        </p:spPr>
      </p:sp>
      <p:sp>
        <p:nvSpPr>
          <p:cNvPr id="32" name="Text 30"/>
          <p:cNvSpPr/>
          <p:nvPr/>
        </p:nvSpPr>
        <p:spPr>
          <a:xfrm>
            <a:off x="3931920" y="4087368"/>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conventions</a:t>
            </a:r>
            <a:endParaRPr lang="en-US" sz="1400" dirty="0"/>
          </a:p>
        </p:txBody>
      </p:sp>
      <p:sp>
        <p:nvSpPr>
          <p:cNvPr id="33" name="Shape 31"/>
          <p:cNvSpPr/>
          <p:nvPr/>
        </p:nvSpPr>
        <p:spPr>
          <a:xfrm>
            <a:off x="3931920" y="4517136"/>
            <a:ext cx="2560320" cy="365760"/>
          </a:xfrm>
          <a:prstGeom prst="roundRect">
            <a:avLst>
              <a:gd name="adj" fmla="val 50000"/>
            </a:avLst>
          </a:prstGeom>
          <a:solidFill>
            <a:srgbClr val="FFFFFF"/>
          </a:solidFill>
          <a:ln w="12700">
            <a:solidFill>
              <a:srgbClr val="B4C0AD"/>
            </a:solidFill>
            <a:prstDash val="solid"/>
          </a:ln>
        </p:spPr>
      </p:sp>
      <p:sp>
        <p:nvSpPr>
          <p:cNvPr id="34" name="Text 32"/>
          <p:cNvSpPr/>
          <p:nvPr/>
        </p:nvSpPr>
        <p:spPr>
          <a:xfrm>
            <a:off x="3931920" y="4517136"/>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quality checks</a:t>
            </a:r>
            <a:endParaRPr lang="en-US" sz="1400" dirty="0"/>
          </a:p>
        </p:txBody>
      </p:sp>
      <p:sp>
        <p:nvSpPr>
          <p:cNvPr id="35" name="Shape 33"/>
          <p:cNvSpPr/>
          <p:nvPr/>
        </p:nvSpPr>
        <p:spPr>
          <a:xfrm>
            <a:off x="3931920" y="4946904"/>
            <a:ext cx="2560320" cy="365760"/>
          </a:xfrm>
          <a:prstGeom prst="roundRect">
            <a:avLst>
              <a:gd name="adj" fmla="val 50000"/>
            </a:avLst>
          </a:prstGeom>
          <a:solidFill>
            <a:srgbClr val="FFFFFF"/>
          </a:solidFill>
          <a:ln w="12700">
            <a:solidFill>
              <a:srgbClr val="B4C0AD"/>
            </a:solidFill>
            <a:prstDash val="solid"/>
          </a:ln>
        </p:spPr>
      </p:sp>
      <p:sp>
        <p:nvSpPr>
          <p:cNvPr id="36" name="Text 34"/>
          <p:cNvSpPr/>
          <p:nvPr/>
        </p:nvSpPr>
        <p:spPr>
          <a:xfrm>
            <a:off x="3931920" y="4946904"/>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engineering workflows</a:t>
            </a:r>
            <a:endParaRPr lang="en-US" sz="1400" dirty="0"/>
          </a:p>
        </p:txBody>
      </p:sp>
      <p:sp>
        <p:nvSpPr>
          <p:cNvPr id="37" name="Shape 35"/>
          <p:cNvSpPr/>
          <p:nvPr/>
        </p:nvSpPr>
        <p:spPr>
          <a:xfrm>
            <a:off x="3749040" y="5486400"/>
            <a:ext cx="2926080" cy="502920"/>
          </a:xfrm>
          <a:prstGeom prst="rect">
            <a:avLst/>
          </a:prstGeom>
          <a:solidFill>
            <a:srgbClr val="3E6B48"/>
          </a:solidFill>
          <a:ln w="12700">
            <a:solidFill>
              <a:srgbClr val="3E6B48"/>
            </a:solidFill>
            <a:prstDash val="solid"/>
          </a:ln>
        </p:spPr>
      </p:sp>
      <p:sp>
        <p:nvSpPr>
          <p:cNvPr id="38" name="Text 36"/>
          <p:cNvSpPr/>
          <p:nvPr/>
        </p:nvSpPr>
        <p:spPr>
          <a:xfrm>
            <a:off x="3931920" y="5486400"/>
            <a:ext cx="2560320" cy="502920"/>
          </a:xfrm>
          <a:prstGeom prst="rect">
            <a:avLst/>
          </a:prstGeom>
          <a:noFill/>
          <a:ln/>
        </p:spPr>
        <p:txBody>
          <a:bodyPr wrap="square" lIns="0" tIns="0" rIns="0" bIns="0" rtlCol="0" anchor="ctr"/>
          <a:lstStyle/>
          <a:p>
            <a:pPr indent="0" marL="0">
              <a:buNone/>
            </a:pPr>
            <a:r>
              <a:rPr lang="en-US" sz="1600" b="1" dirty="0">
                <a:solidFill>
                  <a:srgbClr val="FFFFFF"/>
                </a:solidFill>
              </a:rPr>
              <a:t>→ </a:t>
            </a:r>
            <a:pPr indent="0" marL="0">
              <a:buNone/>
            </a:pPr>
            <a:r>
              <a:rPr lang="en-US" sz="1600" i="1" dirty="0">
                <a:solidFill>
                  <a:srgbClr val="FFFFFF"/>
                </a:solidFill>
              </a:rPr>
              <a:t>a shared understanding</a:t>
            </a:r>
            <a:endParaRPr lang="en-US" sz="1600" dirty="0"/>
          </a:p>
        </p:txBody>
      </p:sp>
      <p:sp>
        <p:nvSpPr>
          <p:cNvPr id="39" name="Shape 37"/>
          <p:cNvSpPr/>
          <p:nvPr/>
        </p:nvSpPr>
        <p:spPr>
          <a:xfrm>
            <a:off x="6766560" y="3726180"/>
            <a:ext cx="228600" cy="548640"/>
          </a:xfrm>
          <a:prstGeom prst="chevron">
            <a:avLst/>
          </a:prstGeom>
          <a:solidFill>
            <a:srgbClr val="3E6B48"/>
          </a:solidFill>
          <a:ln w="12700">
            <a:solidFill>
              <a:srgbClr val="3E6B48"/>
            </a:solidFill>
            <a:prstDash val="solid"/>
          </a:ln>
        </p:spPr>
      </p:sp>
      <p:sp>
        <p:nvSpPr>
          <p:cNvPr id="40" name="Text 38"/>
          <p:cNvSpPr/>
          <p:nvPr/>
        </p:nvSpPr>
        <p:spPr>
          <a:xfrm>
            <a:off x="7086600" y="1600200"/>
            <a:ext cx="2926080" cy="320040"/>
          </a:xfrm>
          <a:prstGeom prst="rect">
            <a:avLst/>
          </a:prstGeom>
          <a:noFill/>
          <a:ln/>
        </p:spPr>
        <p:txBody>
          <a:bodyPr wrap="square" lIns="0" tIns="0" rIns="0" bIns="0" rtlCol="0" anchor="ctr"/>
          <a:lstStyle/>
          <a:p>
            <a:pPr indent="0" marL="0">
              <a:buNone/>
            </a:pPr>
            <a:r>
              <a:rPr lang="en-US" sz="1400" b="1" spc="300" kern="0" dirty="0">
                <a:solidFill>
                  <a:srgbClr val="3E6B48"/>
                </a:solidFill>
              </a:rPr>
              <a:t>DECIDE</a:t>
            </a:r>
            <a:endParaRPr lang="en-US" sz="1400" dirty="0"/>
          </a:p>
        </p:txBody>
      </p:sp>
      <p:sp>
        <p:nvSpPr>
          <p:cNvPr id="41" name="Shape 39"/>
          <p:cNvSpPr/>
          <p:nvPr/>
        </p:nvSpPr>
        <p:spPr>
          <a:xfrm>
            <a:off x="7086600" y="2011680"/>
            <a:ext cx="2926080" cy="3977640"/>
          </a:xfrm>
          <a:prstGeom prst="rect">
            <a:avLst/>
          </a:prstGeom>
          <a:solidFill>
            <a:srgbClr val="D5DDD0"/>
          </a:solidFill>
          <a:ln w="9525">
            <a:solidFill>
              <a:srgbClr val="B4C0AD"/>
            </a:solidFill>
            <a:prstDash val="solid"/>
          </a:ln>
        </p:spPr>
      </p:sp>
      <p:sp>
        <p:nvSpPr>
          <p:cNvPr id="42" name="Shape 40"/>
          <p:cNvSpPr/>
          <p:nvPr/>
        </p:nvSpPr>
        <p:spPr>
          <a:xfrm>
            <a:off x="7086600" y="2011680"/>
            <a:ext cx="2926080" cy="685800"/>
          </a:xfrm>
          <a:prstGeom prst="rect">
            <a:avLst/>
          </a:prstGeom>
          <a:solidFill>
            <a:srgbClr val="1E2B22"/>
          </a:solidFill>
          <a:ln w="12700">
            <a:solidFill>
              <a:srgbClr val="1E2B22"/>
            </a:solidFill>
            <a:prstDash val="solid"/>
          </a:ln>
        </p:spPr>
      </p:sp>
      <p:sp>
        <p:nvSpPr>
          <p:cNvPr id="43" name="Shape 41"/>
          <p:cNvSpPr/>
          <p:nvPr/>
        </p:nvSpPr>
        <p:spPr>
          <a:xfrm>
            <a:off x="7223760" y="2139696"/>
            <a:ext cx="429768" cy="429768"/>
          </a:xfrm>
          <a:prstGeom prst="ellipse">
            <a:avLst/>
          </a:prstGeom>
          <a:solidFill>
            <a:srgbClr val="9BD12E"/>
          </a:solidFill>
          <a:ln w="12700">
            <a:solidFill>
              <a:srgbClr val="9BD12E"/>
            </a:solidFill>
            <a:prstDash val="solid"/>
          </a:ln>
        </p:spPr>
      </p:sp>
      <p:sp>
        <p:nvSpPr>
          <p:cNvPr id="44" name="Text 42"/>
          <p:cNvSpPr/>
          <p:nvPr/>
        </p:nvSpPr>
        <p:spPr>
          <a:xfrm>
            <a:off x="7223760" y="2139696"/>
            <a:ext cx="429768" cy="429768"/>
          </a:xfrm>
          <a:prstGeom prst="rect">
            <a:avLst/>
          </a:prstGeom>
          <a:noFill/>
          <a:ln/>
        </p:spPr>
        <p:txBody>
          <a:bodyPr wrap="square" lIns="0" tIns="0" rIns="0" bIns="0" rtlCol="0" anchor="ctr"/>
          <a:lstStyle/>
          <a:p>
            <a:pPr algn="ctr" indent="0" marL="0">
              <a:buNone/>
            </a:pPr>
            <a:r>
              <a:rPr lang="en-US" sz="2000" b="1" dirty="0">
                <a:solidFill>
                  <a:srgbClr val="1E2B22"/>
                </a:solidFill>
              </a:rPr>
              <a:t>3</a:t>
            </a:r>
            <a:endParaRPr lang="en-US" sz="2000" dirty="0"/>
          </a:p>
        </p:txBody>
      </p:sp>
      <p:sp>
        <p:nvSpPr>
          <p:cNvPr id="45" name="Text 43"/>
          <p:cNvSpPr/>
          <p:nvPr/>
        </p:nvSpPr>
        <p:spPr>
          <a:xfrm>
            <a:off x="7772400" y="2011680"/>
            <a:ext cx="2148840" cy="685800"/>
          </a:xfrm>
          <a:prstGeom prst="rect">
            <a:avLst/>
          </a:prstGeom>
          <a:noFill/>
          <a:ln/>
        </p:spPr>
        <p:txBody>
          <a:bodyPr wrap="square" lIns="0" tIns="0" rIns="0" bIns="0" rtlCol="0" anchor="ctr"/>
          <a:lstStyle/>
          <a:p>
            <a:pPr indent="0" marL="0">
              <a:buNone/>
            </a:pPr>
            <a:r>
              <a:rPr lang="en-US" sz="2000" b="1" dirty="0">
                <a:solidFill>
                  <a:srgbClr val="FFFFFF"/>
                </a:solidFill>
              </a:rPr>
              <a:t>The value</a:t>
            </a:r>
            <a:endParaRPr lang="en-US" sz="2000" dirty="0"/>
          </a:p>
        </p:txBody>
      </p:sp>
      <p:sp>
        <p:nvSpPr>
          <p:cNvPr id="46" name="Text 44"/>
          <p:cNvSpPr/>
          <p:nvPr/>
        </p:nvSpPr>
        <p:spPr>
          <a:xfrm>
            <a:off x="7269480" y="2788920"/>
            <a:ext cx="2560320" cy="777240"/>
          </a:xfrm>
          <a:prstGeom prst="rect">
            <a:avLst/>
          </a:prstGeom>
          <a:noFill/>
          <a:ln/>
        </p:spPr>
        <p:txBody>
          <a:bodyPr wrap="square" lIns="0" tIns="0" rIns="0" bIns="0" rtlCol="0" anchor="ctr"/>
          <a:lstStyle/>
          <a:p>
            <a:pPr indent="0" marL="0">
              <a:buNone/>
            </a:pPr>
            <a:r>
              <a:rPr lang="en-US" sz="2000" b="1" dirty="0">
                <a:solidFill>
                  <a:srgbClr val="1E2B22"/>
                </a:solidFill>
              </a:rPr>
              <a:t>Is it worth trying?</a:t>
            </a:r>
            <a:endParaRPr lang="en-US" sz="2000" dirty="0"/>
          </a:p>
        </p:txBody>
      </p:sp>
      <p:sp>
        <p:nvSpPr>
          <p:cNvPr id="47" name="Shape 45"/>
          <p:cNvSpPr/>
          <p:nvPr/>
        </p:nvSpPr>
        <p:spPr>
          <a:xfrm>
            <a:off x="7269480" y="3657600"/>
            <a:ext cx="2560320" cy="365760"/>
          </a:xfrm>
          <a:prstGeom prst="roundRect">
            <a:avLst>
              <a:gd name="adj" fmla="val 50000"/>
            </a:avLst>
          </a:prstGeom>
          <a:solidFill>
            <a:srgbClr val="FFFFFF"/>
          </a:solidFill>
          <a:ln w="12700">
            <a:solidFill>
              <a:srgbClr val="B4C0AD"/>
            </a:solidFill>
            <a:prstDash val="solid"/>
          </a:ln>
        </p:spPr>
      </p:sp>
      <p:sp>
        <p:nvSpPr>
          <p:cNvPr id="48" name="Text 46"/>
          <p:cNvSpPr/>
          <p:nvPr/>
        </p:nvSpPr>
        <p:spPr>
          <a:xfrm>
            <a:off x="7269480" y="3657600"/>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documentation quality</a:t>
            </a:r>
            <a:endParaRPr lang="en-US" sz="1400" dirty="0"/>
          </a:p>
        </p:txBody>
      </p:sp>
      <p:sp>
        <p:nvSpPr>
          <p:cNvPr id="49" name="Shape 47"/>
          <p:cNvSpPr/>
          <p:nvPr/>
        </p:nvSpPr>
        <p:spPr>
          <a:xfrm>
            <a:off x="7269480" y="4087368"/>
            <a:ext cx="2560320" cy="365760"/>
          </a:xfrm>
          <a:prstGeom prst="roundRect">
            <a:avLst>
              <a:gd name="adj" fmla="val 50000"/>
            </a:avLst>
          </a:prstGeom>
          <a:solidFill>
            <a:srgbClr val="FFFFFF"/>
          </a:solidFill>
          <a:ln w="12700">
            <a:solidFill>
              <a:srgbClr val="B4C0AD"/>
            </a:solidFill>
            <a:prstDash val="solid"/>
          </a:ln>
        </p:spPr>
      </p:sp>
      <p:sp>
        <p:nvSpPr>
          <p:cNvPr id="50" name="Text 48"/>
          <p:cNvSpPr/>
          <p:nvPr/>
        </p:nvSpPr>
        <p:spPr>
          <a:xfrm>
            <a:off x="7269480" y="4087368"/>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collaboration</a:t>
            </a:r>
            <a:endParaRPr lang="en-US" sz="1400" dirty="0"/>
          </a:p>
        </p:txBody>
      </p:sp>
      <p:sp>
        <p:nvSpPr>
          <p:cNvPr id="51" name="Shape 49"/>
          <p:cNvSpPr/>
          <p:nvPr/>
        </p:nvSpPr>
        <p:spPr>
          <a:xfrm>
            <a:off x="7269480" y="4517136"/>
            <a:ext cx="2560320" cy="365760"/>
          </a:xfrm>
          <a:prstGeom prst="roundRect">
            <a:avLst>
              <a:gd name="adj" fmla="val 50000"/>
            </a:avLst>
          </a:prstGeom>
          <a:solidFill>
            <a:srgbClr val="FFFFFF"/>
          </a:solidFill>
          <a:ln w="12700">
            <a:solidFill>
              <a:srgbClr val="B4C0AD"/>
            </a:solidFill>
            <a:prstDash val="solid"/>
          </a:ln>
        </p:spPr>
      </p:sp>
      <p:sp>
        <p:nvSpPr>
          <p:cNvPr id="52" name="Text 50"/>
          <p:cNvSpPr/>
          <p:nvPr/>
        </p:nvSpPr>
        <p:spPr>
          <a:xfrm>
            <a:off x="7269480" y="4517136"/>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automation</a:t>
            </a:r>
            <a:endParaRPr lang="en-US" sz="1400" dirty="0"/>
          </a:p>
        </p:txBody>
      </p:sp>
      <p:sp>
        <p:nvSpPr>
          <p:cNvPr id="53" name="Shape 51"/>
          <p:cNvSpPr/>
          <p:nvPr/>
        </p:nvSpPr>
        <p:spPr>
          <a:xfrm>
            <a:off x="7269480" y="4946904"/>
            <a:ext cx="2560320" cy="365760"/>
          </a:xfrm>
          <a:prstGeom prst="roundRect">
            <a:avLst>
              <a:gd name="adj" fmla="val 50000"/>
            </a:avLst>
          </a:prstGeom>
          <a:solidFill>
            <a:srgbClr val="FFFFFF"/>
          </a:solidFill>
          <a:ln w="12700">
            <a:solidFill>
              <a:srgbClr val="B4C0AD"/>
            </a:solidFill>
            <a:prstDash val="solid"/>
          </a:ln>
        </p:spPr>
      </p:sp>
      <p:sp>
        <p:nvSpPr>
          <p:cNvPr id="54" name="Text 52"/>
          <p:cNvSpPr/>
          <p:nvPr/>
        </p:nvSpPr>
        <p:spPr>
          <a:xfrm>
            <a:off x="7269480" y="4946904"/>
            <a:ext cx="2560320" cy="365760"/>
          </a:xfrm>
          <a:prstGeom prst="rect">
            <a:avLst/>
          </a:prstGeom>
          <a:noFill/>
          <a:ln/>
        </p:spPr>
        <p:txBody>
          <a:bodyPr wrap="square" lIns="0" tIns="0" rIns="0" bIns="0" rtlCol="0" anchor="ctr"/>
          <a:lstStyle/>
          <a:p>
            <a:pPr algn="ctr" indent="0" marL="0">
              <a:buNone/>
            </a:pPr>
            <a:r>
              <a:rPr lang="en-US" sz="1400" dirty="0">
                <a:solidFill>
                  <a:srgbClr val="1E2B22"/>
                </a:solidFill>
              </a:rPr>
              <a:t>delivery lifecycle</a:t>
            </a:r>
            <a:endParaRPr lang="en-US" sz="1400" dirty="0"/>
          </a:p>
        </p:txBody>
      </p:sp>
      <p:sp>
        <p:nvSpPr>
          <p:cNvPr id="55" name="Shape 53"/>
          <p:cNvSpPr/>
          <p:nvPr/>
        </p:nvSpPr>
        <p:spPr>
          <a:xfrm>
            <a:off x="7086600" y="5486400"/>
            <a:ext cx="2926080" cy="502920"/>
          </a:xfrm>
          <a:prstGeom prst="rect">
            <a:avLst/>
          </a:prstGeom>
          <a:solidFill>
            <a:srgbClr val="3E6B48"/>
          </a:solidFill>
          <a:ln w="12700">
            <a:solidFill>
              <a:srgbClr val="3E6B48"/>
            </a:solidFill>
            <a:prstDash val="solid"/>
          </a:ln>
        </p:spPr>
      </p:sp>
      <p:sp>
        <p:nvSpPr>
          <p:cNvPr id="56" name="Text 54"/>
          <p:cNvSpPr/>
          <p:nvPr/>
        </p:nvSpPr>
        <p:spPr>
          <a:xfrm>
            <a:off x="7269480" y="5486400"/>
            <a:ext cx="2560320" cy="502920"/>
          </a:xfrm>
          <a:prstGeom prst="rect">
            <a:avLst/>
          </a:prstGeom>
          <a:noFill/>
          <a:ln/>
        </p:spPr>
        <p:txBody>
          <a:bodyPr wrap="square" lIns="0" tIns="0" rIns="0" bIns="0" rtlCol="0" anchor="ctr"/>
          <a:lstStyle/>
          <a:p>
            <a:pPr indent="0" marL="0">
              <a:buNone/>
            </a:pPr>
            <a:r>
              <a:rPr lang="en-US" sz="1600" b="1" dirty="0">
                <a:solidFill>
                  <a:srgbClr val="FFFFFF"/>
                </a:solidFill>
              </a:rPr>
              <a:t>→ </a:t>
            </a:r>
            <a:pPr indent="0" marL="0">
              <a:buNone/>
            </a:pPr>
            <a:r>
              <a:rPr lang="en-US" sz="1600" i="1" dirty="0">
                <a:solidFill>
                  <a:srgbClr val="FFFFFF"/>
                </a:solidFill>
              </a:rPr>
              <a:t>a go / no-go for a PoC</a:t>
            </a:r>
            <a:endParaRPr lang="en-US" sz="1600" dirty="0"/>
          </a:p>
        </p:txBody>
      </p:sp>
      <p:sp>
        <p:nvSpPr>
          <p:cNvPr id="57" name="Shape 55"/>
          <p:cNvSpPr/>
          <p:nvPr/>
        </p:nvSpPr>
        <p:spPr>
          <a:xfrm>
            <a:off x="10104120" y="3726180"/>
            <a:ext cx="228600" cy="548640"/>
          </a:xfrm>
          <a:prstGeom prst="chevron">
            <a:avLst/>
          </a:prstGeom>
          <a:solidFill>
            <a:srgbClr val="3E6B48"/>
          </a:solidFill>
          <a:ln w="12700">
            <a:solidFill>
              <a:srgbClr val="3E6B48"/>
            </a:solidFill>
            <a:prstDash val="solid"/>
          </a:ln>
        </p:spPr>
      </p:sp>
      <p:sp>
        <p:nvSpPr>
          <p:cNvPr id="58" name="Shape 56"/>
          <p:cNvSpPr/>
          <p:nvPr/>
        </p:nvSpPr>
        <p:spPr>
          <a:xfrm>
            <a:off x="10424160" y="3291840"/>
            <a:ext cx="1417320" cy="1417320"/>
          </a:xfrm>
          <a:prstGeom prst="ellipse">
            <a:avLst/>
          </a:prstGeom>
          <a:solidFill>
            <a:srgbClr val="9BD12E"/>
          </a:solidFill>
          <a:ln w="12700">
            <a:solidFill>
              <a:srgbClr val="9BD12E"/>
            </a:solidFill>
            <a:prstDash val="solid"/>
          </a:ln>
        </p:spPr>
      </p:sp>
      <p:sp>
        <p:nvSpPr>
          <p:cNvPr id="59" name="Text 57"/>
          <p:cNvSpPr/>
          <p:nvPr/>
        </p:nvSpPr>
        <p:spPr>
          <a:xfrm>
            <a:off x="10424160" y="3291840"/>
            <a:ext cx="1417320" cy="1417320"/>
          </a:xfrm>
          <a:prstGeom prst="rect">
            <a:avLst/>
          </a:prstGeom>
          <a:noFill/>
          <a:ln/>
        </p:spPr>
        <p:txBody>
          <a:bodyPr wrap="square" lIns="0" tIns="0" rIns="0" bIns="0" rtlCol="0" anchor="ctr"/>
          <a:lstStyle/>
          <a:p>
            <a:pPr algn="ctr" indent="0" marL="0">
              <a:buNone/>
            </a:pPr>
            <a:r>
              <a:rPr lang="en-US" sz="2800" b="1" dirty="0">
                <a:solidFill>
                  <a:srgbClr val="1E2B22"/>
                </a:solidFill>
              </a:rPr>
              <a:t>PoC?</a:t>
            </a:r>
            <a:endParaRPr lang="en-US" sz="2800" dirty="0"/>
          </a:p>
          <a:p>
            <a:pPr algn="ctr" indent="0" marL="0">
              <a:buNone/>
            </a:pPr>
            <a:r>
              <a:rPr lang="en-US" sz="1400" dirty="0">
                <a:solidFill>
                  <a:srgbClr val="1E2B22"/>
                </a:solidFill>
              </a:rPr>
              <a:t>go / no-go</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① The problem · beyond "does it render?"</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What we mean by semantic correctness</a:t>
            </a:r>
            <a:endParaRPr lang="en-US" sz="4000" dirty="0"/>
          </a:p>
        </p:txBody>
      </p:sp>
      <p:sp>
        <p:nvSpPr>
          <p:cNvPr id="4" name="Shape 2"/>
          <p:cNvSpPr/>
          <p:nvPr/>
        </p:nvSpPr>
        <p:spPr>
          <a:xfrm>
            <a:off x="457200" y="1600200"/>
            <a:ext cx="3657600" cy="1755648"/>
          </a:xfrm>
          <a:prstGeom prst="rect">
            <a:avLst/>
          </a:prstGeom>
          <a:solidFill>
            <a:srgbClr val="D5DDD0"/>
          </a:solidFill>
          <a:ln w="9525">
            <a:solidFill>
              <a:srgbClr val="B4C0AD"/>
            </a:solidFill>
            <a:prstDash val="solid"/>
          </a:ln>
        </p:spPr>
      </p:sp>
      <p:sp>
        <p:nvSpPr>
          <p:cNvPr id="5" name="Shape 3"/>
          <p:cNvSpPr/>
          <p:nvPr/>
        </p:nvSpPr>
        <p:spPr>
          <a:xfrm>
            <a:off x="457200" y="1600200"/>
            <a:ext cx="3657600" cy="457200"/>
          </a:xfrm>
          <a:prstGeom prst="rect">
            <a:avLst/>
          </a:prstGeom>
          <a:solidFill>
            <a:srgbClr val="1E2B22"/>
          </a:solidFill>
          <a:ln w="12700">
            <a:solidFill>
              <a:srgbClr val="1E2B22"/>
            </a:solidFill>
            <a:prstDash val="solid"/>
          </a:ln>
        </p:spPr>
      </p:sp>
      <p:sp>
        <p:nvSpPr>
          <p:cNvPr id="6" name="Text 4"/>
          <p:cNvSpPr/>
          <p:nvPr/>
        </p:nvSpPr>
        <p:spPr>
          <a:xfrm>
            <a:off x="621792" y="1600200"/>
            <a:ext cx="2651760" cy="457200"/>
          </a:xfrm>
          <a:prstGeom prst="rect">
            <a:avLst/>
          </a:prstGeom>
          <a:noFill/>
          <a:ln/>
        </p:spPr>
        <p:txBody>
          <a:bodyPr wrap="square" lIns="0" tIns="0" rIns="0" bIns="0" rtlCol="0" anchor="ctr"/>
          <a:lstStyle/>
          <a:p>
            <a:pPr indent="0" marL="0">
              <a:buNone/>
            </a:pPr>
            <a:r>
              <a:rPr lang="en-US" sz="1700" b="1" dirty="0">
                <a:solidFill>
                  <a:srgbClr val="FFFFFF"/>
                </a:solidFill>
              </a:rPr>
              <a:t>Logical correctness</a:t>
            </a:r>
            <a:endParaRPr lang="en-US" sz="1700" dirty="0"/>
          </a:p>
        </p:txBody>
      </p:sp>
      <p:sp>
        <p:nvSpPr>
          <p:cNvPr id="7" name="Shape 5"/>
          <p:cNvSpPr/>
          <p:nvPr/>
        </p:nvSpPr>
        <p:spPr>
          <a:xfrm>
            <a:off x="3337560" y="1691640"/>
            <a:ext cx="640080" cy="274320"/>
          </a:xfrm>
          <a:prstGeom prst="roundRect">
            <a:avLst>
              <a:gd name="adj" fmla="val 50000"/>
            </a:avLst>
          </a:prstGeom>
          <a:solidFill>
            <a:srgbClr val="9BD12E"/>
          </a:solidFill>
          <a:ln w="12700">
            <a:solidFill>
              <a:srgbClr val="9BD12E"/>
            </a:solidFill>
            <a:prstDash val="solid"/>
          </a:ln>
        </p:spPr>
      </p:sp>
      <p:sp>
        <p:nvSpPr>
          <p:cNvPr id="8" name="Text 6"/>
          <p:cNvSpPr/>
          <p:nvPr/>
        </p:nvSpPr>
        <p:spPr>
          <a:xfrm>
            <a:off x="3337560" y="1691640"/>
            <a:ext cx="640080" cy="274320"/>
          </a:xfrm>
          <a:prstGeom prst="rect">
            <a:avLst/>
          </a:prstGeom>
          <a:noFill/>
          <a:ln/>
        </p:spPr>
        <p:txBody>
          <a:bodyPr wrap="square" lIns="0" tIns="0" rIns="0" bIns="0" rtlCol="0" anchor="ctr"/>
          <a:lstStyle/>
          <a:p>
            <a:pPr algn="ctr" indent="0" marL="0">
              <a:buNone/>
            </a:pPr>
            <a:r>
              <a:rPr lang="en-US" sz="1300" b="1" dirty="0">
                <a:solidFill>
                  <a:srgbClr val="1E2B22"/>
                </a:solidFill>
              </a:rPr>
              <a:t>20%</a:t>
            </a:r>
            <a:endParaRPr lang="en-US" sz="1300" dirty="0"/>
          </a:p>
        </p:txBody>
      </p:sp>
      <p:sp>
        <p:nvSpPr>
          <p:cNvPr id="9" name="Text 7"/>
          <p:cNvSpPr/>
          <p:nvPr/>
        </p:nvSpPr>
        <p:spPr>
          <a:xfrm>
            <a:off x="621792" y="2148840"/>
            <a:ext cx="3328416" cy="1115568"/>
          </a:xfrm>
          <a:prstGeom prst="rect">
            <a:avLst/>
          </a:prstGeom>
          <a:noFill/>
          <a:ln/>
        </p:spPr>
        <p:txBody>
          <a:bodyPr wrap="square" lIns="0" tIns="0" rIns="0" bIns="0" rtlCol="0" anchor="t"/>
          <a:lstStyle/>
          <a:p>
            <a:pPr indent="0" marL="0">
              <a:spcAft>
                <a:spcPts val="600"/>
              </a:spcAft>
              <a:buNone/>
            </a:pPr>
            <a:r>
              <a:rPr lang="en-US" sz="1700" b="1" dirty="0">
                <a:solidFill>
                  <a:srgbClr val="1E2B22"/>
                </a:solidFill>
              </a:rPr>
              <a:t>Is it logically sound?</a:t>
            </a:r>
            <a:endParaRPr lang="en-US" sz="1700" dirty="0"/>
          </a:p>
          <a:p>
            <a:pPr indent="0" marL="0">
              <a:buNone/>
            </a:pPr>
            <a:r>
              <a:rPr lang="en-US" sz="1500" i="1" dirty="0">
                <a:solidFill>
                  <a:srgbClr val="4A5A4E"/>
                </a:solidFill>
              </a:rPr>
              <a:t>A block that never closes; a state machine with no starting point.</a:t>
            </a:r>
            <a:endParaRPr lang="en-US" sz="1700" dirty="0"/>
          </a:p>
        </p:txBody>
      </p:sp>
      <p:sp>
        <p:nvSpPr>
          <p:cNvPr id="10" name="Shape 8"/>
          <p:cNvSpPr/>
          <p:nvPr/>
        </p:nvSpPr>
        <p:spPr>
          <a:xfrm>
            <a:off x="4274820" y="1600200"/>
            <a:ext cx="3657600" cy="1755648"/>
          </a:xfrm>
          <a:prstGeom prst="rect">
            <a:avLst/>
          </a:prstGeom>
          <a:solidFill>
            <a:srgbClr val="D5DDD0"/>
          </a:solidFill>
          <a:ln w="9525">
            <a:solidFill>
              <a:srgbClr val="B4C0AD"/>
            </a:solidFill>
            <a:prstDash val="solid"/>
          </a:ln>
        </p:spPr>
      </p:sp>
      <p:sp>
        <p:nvSpPr>
          <p:cNvPr id="11" name="Shape 9"/>
          <p:cNvSpPr/>
          <p:nvPr/>
        </p:nvSpPr>
        <p:spPr>
          <a:xfrm>
            <a:off x="4274820" y="1600200"/>
            <a:ext cx="3657600" cy="457200"/>
          </a:xfrm>
          <a:prstGeom prst="rect">
            <a:avLst/>
          </a:prstGeom>
          <a:solidFill>
            <a:srgbClr val="1E2B22"/>
          </a:solidFill>
          <a:ln w="12700">
            <a:solidFill>
              <a:srgbClr val="1E2B22"/>
            </a:solidFill>
            <a:prstDash val="solid"/>
          </a:ln>
        </p:spPr>
      </p:sp>
      <p:sp>
        <p:nvSpPr>
          <p:cNvPr id="12" name="Text 10"/>
          <p:cNvSpPr/>
          <p:nvPr/>
        </p:nvSpPr>
        <p:spPr>
          <a:xfrm>
            <a:off x="4439412" y="1600200"/>
            <a:ext cx="2651760" cy="457200"/>
          </a:xfrm>
          <a:prstGeom prst="rect">
            <a:avLst/>
          </a:prstGeom>
          <a:noFill/>
          <a:ln/>
        </p:spPr>
        <p:txBody>
          <a:bodyPr wrap="square" lIns="0" tIns="0" rIns="0" bIns="0" rtlCol="0" anchor="ctr"/>
          <a:lstStyle/>
          <a:p>
            <a:pPr indent="0" marL="0">
              <a:buNone/>
            </a:pPr>
            <a:r>
              <a:rPr lang="en-US" sz="1700" b="1" dirty="0">
                <a:solidFill>
                  <a:srgbClr val="FFFFFF"/>
                </a:solidFill>
              </a:rPr>
              <a:t>Completeness</a:t>
            </a:r>
            <a:pPr indent="0" marL="0">
              <a:buNone/>
            </a:pPr>
            <a:r>
              <a:rPr lang="en-US" sz="1700" i="1" dirty="0">
                <a:solidFill>
                  <a:srgbClr val="9BD12E"/>
                </a:solidFill>
              </a:rPr>
              <a:t>  ·  gaps</a:t>
            </a:r>
            <a:endParaRPr lang="en-US" sz="1700" dirty="0"/>
          </a:p>
        </p:txBody>
      </p:sp>
      <p:sp>
        <p:nvSpPr>
          <p:cNvPr id="13" name="Shape 11"/>
          <p:cNvSpPr/>
          <p:nvPr/>
        </p:nvSpPr>
        <p:spPr>
          <a:xfrm>
            <a:off x="7155180" y="1691640"/>
            <a:ext cx="640080" cy="274320"/>
          </a:xfrm>
          <a:prstGeom prst="roundRect">
            <a:avLst>
              <a:gd name="adj" fmla="val 50000"/>
            </a:avLst>
          </a:prstGeom>
          <a:solidFill>
            <a:srgbClr val="9BD12E"/>
          </a:solidFill>
          <a:ln w="12700">
            <a:solidFill>
              <a:srgbClr val="9BD12E"/>
            </a:solidFill>
            <a:prstDash val="solid"/>
          </a:ln>
        </p:spPr>
      </p:sp>
      <p:sp>
        <p:nvSpPr>
          <p:cNvPr id="14" name="Text 12"/>
          <p:cNvSpPr/>
          <p:nvPr/>
        </p:nvSpPr>
        <p:spPr>
          <a:xfrm>
            <a:off x="7155180" y="1691640"/>
            <a:ext cx="640080" cy="274320"/>
          </a:xfrm>
          <a:prstGeom prst="rect">
            <a:avLst/>
          </a:prstGeom>
          <a:noFill/>
          <a:ln/>
        </p:spPr>
        <p:txBody>
          <a:bodyPr wrap="square" lIns="0" tIns="0" rIns="0" bIns="0" rtlCol="0" anchor="ctr"/>
          <a:lstStyle/>
          <a:p>
            <a:pPr algn="ctr" indent="0" marL="0">
              <a:buNone/>
            </a:pPr>
            <a:r>
              <a:rPr lang="en-US" sz="1300" b="1" dirty="0">
                <a:solidFill>
                  <a:srgbClr val="1E2B22"/>
                </a:solidFill>
              </a:rPr>
              <a:t>30%</a:t>
            </a:r>
            <a:endParaRPr lang="en-US" sz="1300" dirty="0"/>
          </a:p>
        </p:txBody>
      </p:sp>
      <p:sp>
        <p:nvSpPr>
          <p:cNvPr id="15" name="Text 13"/>
          <p:cNvSpPr/>
          <p:nvPr/>
        </p:nvSpPr>
        <p:spPr>
          <a:xfrm>
            <a:off x="4439412" y="2148840"/>
            <a:ext cx="3328416" cy="1115568"/>
          </a:xfrm>
          <a:prstGeom prst="rect">
            <a:avLst/>
          </a:prstGeom>
          <a:noFill/>
          <a:ln/>
        </p:spPr>
        <p:txBody>
          <a:bodyPr wrap="square" lIns="0" tIns="0" rIns="0" bIns="0" rtlCol="0" anchor="t"/>
          <a:lstStyle/>
          <a:p>
            <a:pPr indent="0" marL="0">
              <a:spcAft>
                <a:spcPts val="600"/>
              </a:spcAft>
              <a:buNone/>
            </a:pPr>
            <a:r>
              <a:rPr lang="en-US" sz="1700" b="1" dirty="0">
                <a:solidFill>
                  <a:srgbClr val="1E2B22"/>
                </a:solidFill>
              </a:rPr>
              <a:t>Is everything that should be there actually there?</a:t>
            </a:r>
            <a:endParaRPr lang="en-US" sz="1700" dirty="0"/>
          </a:p>
          <a:p>
            <a:pPr indent="0" marL="0">
              <a:buNone/>
            </a:pPr>
            <a:r>
              <a:rPr lang="en-US" sz="1500" i="1" dirty="0">
                <a:solidFill>
                  <a:srgbClr val="4A5A4E"/>
                </a:solidFill>
              </a:rPr>
              <a:t>A process with no end; an error path nobody drew.</a:t>
            </a:r>
            <a:endParaRPr lang="en-US" sz="1700" dirty="0"/>
          </a:p>
        </p:txBody>
      </p:sp>
      <p:sp>
        <p:nvSpPr>
          <p:cNvPr id="16" name="Shape 14"/>
          <p:cNvSpPr/>
          <p:nvPr/>
        </p:nvSpPr>
        <p:spPr>
          <a:xfrm>
            <a:off x="8092440" y="1600200"/>
            <a:ext cx="3657600" cy="1755648"/>
          </a:xfrm>
          <a:prstGeom prst="rect">
            <a:avLst/>
          </a:prstGeom>
          <a:solidFill>
            <a:srgbClr val="D5DDD0"/>
          </a:solidFill>
          <a:ln w="9525">
            <a:solidFill>
              <a:srgbClr val="B4C0AD"/>
            </a:solidFill>
            <a:prstDash val="solid"/>
          </a:ln>
        </p:spPr>
      </p:sp>
      <p:sp>
        <p:nvSpPr>
          <p:cNvPr id="17" name="Shape 15"/>
          <p:cNvSpPr/>
          <p:nvPr/>
        </p:nvSpPr>
        <p:spPr>
          <a:xfrm>
            <a:off x="8092440" y="1600200"/>
            <a:ext cx="3657600" cy="457200"/>
          </a:xfrm>
          <a:prstGeom prst="rect">
            <a:avLst/>
          </a:prstGeom>
          <a:solidFill>
            <a:srgbClr val="1E2B22"/>
          </a:solidFill>
          <a:ln w="12700">
            <a:solidFill>
              <a:srgbClr val="1E2B22"/>
            </a:solidFill>
            <a:prstDash val="solid"/>
          </a:ln>
        </p:spPr>
      </p:sp>
      <p:sp>
        <p:nvSpPr>
          <p:cNvPr id="18" name="Text 16"/>
          <p:cNvSpPr/>
          <p:nvPr/>
        </p:nvSpPr>
        <p:spPr>
          <a:xfrm>
            <a:off x="8257032" y="1600200"/>
            <a:ext cx="2651760" cy="457200"/>
          </a:xfrm>
          <a:prstGeom prst="rect">
            <a:avLst/>
          </a:prstGeom>
          <a:noFill/>
          <a:ln/>
        </p:spPr>
        <p:txBody>
          <a:bodyPr wrap="square" lIns="0" tIns="0" rIns="0" bIns="0" rtlCol="0" anchor="ctr"/>
          <a:lstStyle/>
          <a:p>
            <a:pPr indent="0" marL="0">
              <a:buNone/>
            </a:pPr>
            <a:r>
              <a:rPr lang="en-US" sz="1700" b="1" dirty="0">
                <a:solidFill>
                  <a:srgbClr val="FFFFFF"/>
                </a:solidFill>
              </a:rPr>
              <a:t>Ambiguity</a:t>
            </a:r>
            <a:pPr indent="0" marL="0">
              <a:buNone/>
            </a:pPr>
            <a:r>
              <a:rPr lang="en-US" sz="1700" i="1" dirty="0">
                <a:solidFill>
                  <a:srgbClr val="9BD12E"/>
                </a:solidFill>
              </a:rPr>
              <a:t>  ·  ambiguities</a:t>
            </a:r>
            <a:endParaRPr lang="en-US" sz="1700" dirty="0"/>
          </a:p>
        </p:txBody>
      </p:sp>
      <p:sp>
        <p:nvSpPr>
          <p:cNvPr id="19" name="Shape 17"/>
          <p:cNvSpPr/>
          <p:nvPr/>
        </p:nvSpPr>
        <p:spPr>
          <a:xfrm>
            <a:off x="10972800" y="1691640"/>
            <a:ext cx="640080" cy="274320"/>
          </a:xfrm>
          <a:prstGeom prst="roundRect">
            <a:avLst>
              <a:gd name="adj" fmla="val 50000"/>
            </a:avLst>
          </a:prstGeom>
          <a:solidFill>
            <a:srgbClr val="9BD12E"/>
          </a:solidFill>
          <a:ln w="12700">
            <a:solidFill>
              <a:srgbClr val="9BD12E"/>
            </a:solidFill>
            <a:prstDash val="solid"/>
          </a:ln>
        </p:spPr>
      </p:sp>
      <p:sp>
        <p:nvSpPr>
          <p:cNvPr id="20" name="Text 18"/>
          <p:cNvSpPr/>
          <p:nvPr/>
        </p:nvSpPr>
        <p:spPr>
          <a:xfrm>
            <a:off x="10972800" y="1691640"/>
            <a:ext cx="640080" cy="274320"/>
          </a:xfrm>
          <a:prstGeom prst="rect">
            <a:avLst/>
          </a:prstGeom>
          <a:noFill/>
          <a:ln/>
        </p:spPr>
        <p:txBody>
          <a:bodyPr wrap="square" lIns="0" tIns="0" rIns="0" bIns="0" rtlCol="0" anchor="ctr"/>
          <a:lstStyle/>
          <a:p>
            <a:pPr algn="ctr" indent="0" marL="0">
              <a:buNone/>
            </a:pPr>
            <a:r>
              <a:rPr lang="en-US" sz="1300" b="1" dirty="0">
                <a:solidFill>
                  <a:srgbClr val="1E2B22"/>
                </a:solidFill>
              </a:rPr>
              <a:t>25%</a:t>
            </a:r>
            <a:endParaRPr lang="en-US" sz="1300" dirty="0"/>
          </a:p>
        </p:txBody>
      </p:sp>
      <p:sp>
        <p:nvSpPr>
          <p:cNvPr id="21" name="Text 19"/>
          <p:cNvSpPr/>
          <p:nvPr/>
        </p:nvSpPr>
        <p:spPr>
          <a:xfrm>
            <a:off x="8257032" y="2148840"/>
            <a:ext cx="3328416" cy="1115568"/>
          </a:xfrm>
          <a:prstGeom prst="rect">
            <a:avLst/>
          </a:prstGeom>
          <a:noFill/>
          <a:ln/>
        </p:spPr>
        <p:txBody>
          <a:bodyPr wrap="square" lIns="0" tIns="0" rIns="0" bIns="0" rtlCol="0" anchor="t"/>
          <a:lstStyle/>
          <a:p>
            <a:pPr indent="0" marL="0">
              <a:spcAft>
                <a:spcPts val="600"/>
              </a:spcAft>
              <a:buNone/>
            </a:pPr>
            <a:r>
              <a:rPr lang="en-US" sz="1700" b="1" dirty="0">
                <a:solidFill>
                  <a:srgbClr val="1E2B22"/>
                </a:solidFill>
              </a:rPr>
              <a:t>Could two readers take it two different ways?</a:t>
            </a:r>
            <a:endParaRPr lang="en-US" sz="1700" dirty="0"/>
          </a:p>
          <a:p>
            <a:pPr indent="0" marL="0">
              <a:buNone/>
            </a:pPr>
            <a:r>
              <a:rPr lang="en-US" sz="1500" i="1" dirty="0">
                <a:solidFill>
                  <a:srgbClr val="4A5A4E"/>
                </a:solidFill>
              </a:rPr>
              <a:t>Arrows with no label; conditions like "sometimes"; "TBD".</a:t>
            </a:r>
            <a:endParaRPr lang="en-US" sz="1700" dirty="0"/>
          </a:p>
        </p:txBody>
      </p:sp>
      <p:sp>
        <p:nvSpPr>
          <p:cNvPr id="22" name="Shape 20"/>
          <p:cNvSpPr/>
          <p:nvPr/>
        </p:nvSpPr>
        <p:spPr>
          <a:xfrm>
            <a:off x="457200" y="3493008"/>
            <a:ext cx="3657600" cy="1755648"/>
          </a:xfrm>
          <a:prstGeom prst="rect">
            <a:avLst/>
          </a:prstGeom>
          <a:solidFill>
            <a:srgbClr val="D5DDD0"/>
          </a:solidFill>
          <a:ln w="9525">
            <a:solidFill>
              <a:srgbClr val="B4C0AD"/>
            </a:solidFill>
            <a:prstDash val="solid"/>
          </a:ln>
        </p:spPr>
      </p:sp>
      <p:sp>
        <p:nvSpPr>
          <p:cNvPr id="23" name="Shape 21"/>
          <p:cNvSpPr/>
          <p:nvPr/>
        </p:nvSpPr>
        <p:spPr>
          <a:xfrm>
            <a:off x="457200" y="3493008"/>
            <a:ext cx="3657600" cy="457200"/>
          </a:xfrm>
          <a:prstGeom prst="rect">
            <a:avLst/>
          </a:prstGeom>
          <a:solidFill>
            <a:srgbClr val="1E2B22"/>
          </a:solidFill>
          <a:ln w="12700">
            <a:solidFill>
              <a:srgbClr val="1E2B22"/>
            </a:solidFill>
            <a:prstDash val="solid"/>
          </a:ln>
        </p:spPr>
      </p:sp>
      <p:sp>
        <p:nvSpPr>
          <p:cNvPr id="24" name="Text 22"/>
          <p:cNvSpPr/>
          <p:nvPr/>
        </p:nvSpPr>
        <p:spPr>
          <a:xfrm>
            <a:off x="621792" y="3493008"/>
            <a:ext cx="2651760" cy="457200"/>
          </a:xfrm>
          <a:prstGeom prst="rect">
            <a:avLst/>
          </a:prstGeom>
          <a:noFill/>
          <a:ln/>
        </p:spPr>
        <p:txBody>
          <a:bodyPr wrap="square" lIns="0" tIns="0" rIns="0" bIns="0" rtlCol="0" anchor="ctr"/>
          <a:lstStyle/>
          <a:p>
            <a:pPr indent="0" marL="0">
              <a:buNone/>
            </a:pPr>
            <a:r>
              <a:rPr lang="en-US" sz="1700" b="1" dirty="0">
                <a:solidFill>
                  <a:srgbClr val="FFFFFF"/>
                </a:solidFill>
              </a:rPr>
              <a:t>Consistency</a:t>
            </a:r>
            <a:endParaRPr lang="en-US" sz="1700" dirty="0"/>
          </a:p>
        </p:txBody>
      </p:sp>
      <p:sp>
        <p:nvSpPr>
          <p:cNvPr id="25" name="Shape 23"/>
          <p:cNvSpPr/>
          <p:nvPr/>
        </p:nvSpPr>
        <p:spPr>
          <a:xfrm>
            <a:off x="3337560" y="3584448"/>
            <a:ext cx="640080" cy="274320"/>
          </a:xfrm>
          <a:prstGeom prst="roundRect">
            <a:avLst>
              <a:gd name="adj" fmla="val 50000"/>
            </a:avLst>
          </a:prstGeom>
          <a:solidFill>
            <a:srgbClr val="9BD12E"/>
          </a:solidFill>
          <a:ln w="12700">
            <a:solidFill>
              <a:srgbClr val="9BD12E"/>
            </a:solidFill>
            <a:prstDash val="solid"/>
          </a:ln>
        </p:spPr>
      </p:sp>
      <p:sp>
        <p:nvSpPr>
          <p:cNvPr id="26" name="Text 24"/>
          <p:cNvSpPr/>
          <p:nvPr/>
        </p:nvSpPr>
        <p:spPr>
          <a:xfrm>
            <a:off x="3337560" y="3584448"/>
            <a:ext cx="640080" cy="274320"/>
          </a:xfrm>
          <a:prstGeom prst="rect">
            <a:avLst/>
          </a:prstGeom>
          <a:noFill/>
          <a:ln/>
        </p:spPr>
        <p:txBody>
          <a:bodyPr wrap="square" lIns="0" tIns="0" rIns="0" bIns="0" rtlCol="0" anchor="ctr"/>
          <a:lstStyle/>
          <a:p>
            <a:pPr algn="ctr" indent="0" marL="0">
              <a:buNone/>
            </a:pPr>
            <a:r>
              <a:rPr lang="en-US" sz="1300" b="1" dirty="0">
                <a:solidFill>
                  <a:srgbClr val="1E2B22"/>
                </a:solidFill>
              </a:rPr>
              <a:t>15%</a:t>
            </a:r>
            <a:endParaRPr lang="en-US" sz="1300" dirty="0"/>
          </a:p>
        </p:txBody>
      </p:sp>
      <p:sp>
        <p:nvSpPr>
          <p:cNvPr id="27" name="Text 25"/>
          <p:cNvSpPr/>
          <p:nvPr/>
        </p:nvSpPr>
        <p:spPr>
          <a:xfrm>
            <a:off x="621792" y="4041648"/>
            <a:ext cx="3328416" cy="1115568"/>
          </a:xfrm>
          <a:prstGeom prst="rect">
            <a:avLst/>
          </a:prstGeom>
          <a:noFill/>
          <a:ln/>
        </p:spPr>
        <p:txBody>
          <a:bodyPr wrap="square" lIns="0" tIns="0" rIns="0" bIns="0" rtlCol="0" anchor="t"/>
          <a:lstStyle/>
          <a:p>
            <a:pPr indent="0" marL="0">
              <a:spcAft>
                <a:spcPts val="600"/>
              </a:spcAft>
              <a:buNone/>
            </a:pPr>
            <a:r>
              <a:rPr lang="en-US" sz="1700" b="1" dirty="0">
                <a:solidFill>
                  <a:srgbClr val="1E2B22"/>
                </a:solidFill>
              </a:rPr>
              <a:t>One convention, here and across diagrams?</a:t>
            </a:r>
            <a:endParaRPr lang="en-US" sz="1700" dirty="0"/>
          </a:p>
          <a:p>
            <a:pPr indent="0" marL="0">
              <a:buNone/>
            </a:pPr>
            <a:r>
              <a:rPr lang="en-US" sz="1500" i="1" dirty="0">
                <a:solidFill>
                  <a:srgbClr val="4A5A4E"/>
                </a:solidFill>
              </a:rPr>
              <a:t>One thing with two names, kinds or stereotypes.</a:t>
            </a:r>
            <a:endParaRPr lang="en-US" sz="1700" dirty="0"/>
          </a:p>
        </p:txBody>
      </p:sp>
      <p:sp>
        <p:nvSpPr>
          <p:cNvPr id="28" name="Shape 26"/>
          <p:cNvSpPr/>
          <p:nvPr/>
        </p:nvSpPr>
        <p:spPr>
          <a:xfrm>
            <a:off x="4274820" y="3493008"/>
            <a:ext cx="3657600" cy="1755648"/>
          </a:xfrm>
          <a:prstGeom prst="rect">
            <a:avLst/>
          </a:prstGeom>
          <a:solidFill>
            <a:srgbClr val="D5DDD0"/>
          </a:solidFill>
          <a:ln w="9525">
            <a:solidFill>
              <a:srgbClr val="B4C0AD"/>
            </a:solidFill>
            <a:prstDash val="solid"/>
          </a:ln>
        </p:spPr>
      </p:sp>
      <p:sp>
        <p:nvSpPr>
          <p:cNvPr id="29" name="Shape 27"/>
          <p:cNvSpPr/>
          <p:nvPr/>
        </p:nvSpPr>
        <p:spPr>
          <a:xfrm>
            <a:off x="4274820" y="3493008"/>
            <a:ext cx="3657600" cy="457200"/>
          </a:xfrm>
          <a:prstGeom prst="rect">
            <a:avLst/>
          </a:prstGeom>
          <a:solidFill>
            <a:srgbClr val="1E2B22"/>
          </a:solidFill>
          <a:ln w="12700">
            <a:solidFill>
              <a:srgbClr val="1E2B22"/>
            </a:solidFill>
            <a:prstDash val="solid"/>
          </a:ln>
        </p:spPr>
      </p:sp>
      <p:sp>
        <p:nvSpPr>
          <p:cNvPr id="30" name="Text 28"/>
          <p:cNvSpPr/>
          <p:nvPr/>
        </p:nvSpPr>
        <p:spPr>
          <a:xfrm>
            <a:off x="4439412" y="3493008"/>
            <a:ext cx="2651760" cy="457200"/>
          </a:xfrm>
          <a:prstGeom prst="rect">
            <a:avLst/>
          </a:prstGeom>
          <a:noFill/>
          <a:ln/>
        </p:spPr>
        <p:txBody>
          <a:bodyPr wrap="square" lIns="0" tIns="0" rIns="0" bIns="0" rtlCol="0" anchor="ctr"/>
          <a:lstStyle/>
          <a:p>
            <a:pPr indent="0" marL="0">
              <a:buNone/>
            </a:pPr>
            <a:r>
              <a:rPr lang="en-US" sz="1700" b="1" dirty="0">
                <a:solidFill>
                  <a:srgbClr val="FFFFFF"/>
                </a:solidFill>
              </a:rPr>
              <a:t>Traceability</a:t>
            </a:r>
            <a:endParaRPr lang="en-US" sz="1700" dirty="0"/>
          </a:p>
        </p:txBody>
      </p:sp>
      <p:sp>
        <p:nvSpPr>
          <p:cNvPr id="31" name="Shape 29"/>
          <p:cNvSpPr/>
          <p:nvPr/>
        </p:nvSpPr>
        <p:spPr>
          <a:xfrm>
            <a:off x="7155180" y="3584448"/>
            <a:ext cx="640080" cy="274320"/>
          </a:xfrm>
          <a:prstGeom prst="roundRect">
            <a:avLst>
              <a:gd name="adj" fmla="val 50000"/>
            </a:avLst>
          </a:prstGeom>
          <a:solidFill>
            <a:srgbClr val="9BD12E"/>
          </a:solidFill>
          <a:ln w="12700">
            <a:solidFill>
              <a:srgbClr val="9BD12E"/>
            </a:solidFill>
            <a:prstDash val="solid"/>
          </a:ln>
        </p:spPr>
      </p:sp>
      <p:sp>
        <p:nvSpPr>
          <p:cNvPr id="32" name="Text 30"/>
          <p:cNvSpPr/>
          <p:nvPr/>
        </p:nvSpPr>
        <p:spPr>
          <a:xfrm>
            <a:off x="7155180" y="3584448"/>
            <a:ext cx="640080" cy="274320"/>
          </a:xfrm>
          <a:prstGeom prst="rect">
            <a:avLst/>
          </a:prstGeom>
          <a:noFill/>
          <a:ln/>
        </p:spPr>
        <p:txBody>
          <a:bodyPr wrap="square" lIns="0" tIns="0" rIns="0" bIns="0" rtlCol="0" anchor="ctr"/>
          <a:lstStyle/>
          <a:p>
            <a:pPr algn="ctr" indent="0" marL="0">
              <a:buNone/>
            </a:pPr>
            <a:r>
              <a:rPr lang="en-US" sz="1300" b="1" dirty="0">
                <a:solidFill>
                  <a:srgbClr val="1E2B22"/>
                </a:solidFill>
              </a:rPr>
              <a:t>5%</a:t>
            </a:r>
            <a:endParaRPr lang="en-US" sz="1300" dirty="0"/>
          </a:p>
        </p:txBody>
      </p:sp>
      <p:sp>
        <p:nvSpPr>
          <p:cNvPr id="33" name="Text 31"/>
          <p:cNvSpPr/>
          <p:nvPr/>
        </p:nvSpPr>
        <p:spPr>
          <a:xfrm>
            <a:off x="4439412" y="4041648"/>
            <a:ext cx="3328416" cy="1115568"/>
          </a:xfrm>
          <a:prstGeom prst="rect">
            <a:avLst/>
          </a:prstGeom>
          <a:noFill/>
          <a:ln/>
        </p:spPr>
        <p:txBody>
          <a:bodyPr wrap="square" lIns="0" tIns="0" rIns="0" bIns="0" rtlCol="0" anchor="t"/>
          <a:lstStyle/>
          <a:p>
            <a:pPr indent="0" marL="0">
              <a:spcAft>
                <a:spcPts val="600"/>
              </a:spcAft>
              <a:buNone/>
            </a:pPr>
            <a:r>
              <a:rPr lang="en-US" sz="1700" b="1" dirty="0">
                <a:solidFill>
                  <a:srgbClr val="1E2B22"/>
                </a:solidFill>
              </a:rPr>
              <a:t>Can you find it, cite it, and tell who owns it?</a:t>
            </a:r>
            <a:endParaRPr lang="en-US" sz="1700" dirty="0"/>
          </a:p>
          <a:p>
            <a:pPr indent="0" marL="0">
              <a:buNone/>
            </a:pPr>
            <a:r>
              <a:rPr lang="en-US" sz="1500" i="1" dirty="0">
                <a:solidFill>
                  <a:srgbClr val="4A5A4E"/>
                </a:solidFill>
              </a:rPr>
              <a:t>No title, no owner, no link to the requirement.</a:t>
            </a:r>
            <a:endParaRPr lang="en-US" sz="1700" dirty="0"/>
          </a:p>
        </p:txBody>
      </p:sp>
      <p:sp>
        <p:nvSpPr>
          <p:cNvPr id="34" name="Shape 32"/>
          <p:cNvSpPr/>
          <p:nvPr/>
        </p:nvSpPr>
        <p:spPr>
          <a:xfrm>
            <a:off x="8092440" y="3493008"/>
            <a:ext cx="3657600" cy="1755648"/>
          </a:xfrm>
          <a:prstGeom prst="rect">
            <a:avLst/>
          </a:prstGeom>
          <a:solidFill>
            <a:srgbClr val="D5DDD0"/>
          </a:solidFill>
          <a:ln w="9525">
            <a:solidFill>
              <a:srgbClr val="B4C0AD"/>
            </a:solidFill>
            <a:prstDash val="solid"/>
          </a:ln>
        </p:spPr>
      </p:sp>
      <p:sp>
        <p:nvSpPr>
          <p:cNvPr id="35" name="Shape 33"/>
          <p:cNvSpPr/>
          <p:nvPr/>
        </p:nvSpPr>
        <p:spPr>
          <a:xfrm>
            <a:off x="8092440" y="3493008"/>
            <a:ext cx="3657600" cy="457200"/>
          </a:xfrm>
          <a:prstGeom prst="rect">
            <a:avLst/>
          </a:prstGeom>
          <a:solidFill>
            <a:srgbClr val="1E2B22"/>
          </a:solidFill>
          <a:ln w="12700">
            <a:solidFill>
              <a:srgbClr val="1E2B22"/>
            </a:solidFill>
            <a:prstDash val="solid"/>
          </a:ln>
        </p:spPr>
      </p:sp>
      <p:sp>
        <p:nvSpPr>
          <p:cNvPr id="36" name="Text 34"/>
          <p:cNvSpPr/>
          <p:nvPr/>
        </p:nvSpPr>
        <p:spPr>
          <a:xfrm>
            <a:off x="8257032" y="3493008"/>
            <a:ext cx="2651760" cy="457200"/>
          </a:xfrm>
          <a:prstGeom prst="rect">
            <a:avLst/>
          </a:prstGeom>
          <a:noFill/>
          <a:ln/>
        </p:spPr>
        <p:txBody>
          <a:bodyPr wrap="square" lIns="0" tIns="0" rIns="0" bIns="0" rtlCol="0" anchor="ctr"/>
          <a:lstStyle/>
          <a:p>
            <a:pPr indent="0" marL="0">
              <a:buNone/>
            </a:pPr>
            <a:r>
              <a:rPr lang="en-US" sz="1700" b="1" dirty="0">
                <a:solidFill>
                  <a:srgbClr val="FFFFFF"/>
                </a:solidFill>
              </a:rPr>
              <a:t>Readability</a:t>
            </a:r>
            <a:endParaRPr lang="en-US" sz="1700" dirty="0"/>
          </a:p>
        </p:txBody>
      </p:sp>
      <p:sp>
        <p:nvSpPr>
          <p:cNvPr id="37" name="Shape 35"/>
          <p:cNvSpPr/>
          <p:nvPr/>
        </p:nvSpPr>
        <p:spPr>
          <a:xfrm>
            <a:off x="10972800" y="3584448"/>
            <a:ext cx="640080" cy="274320"/>
          </a:xfrm>
          <a:prstGeom prst="roundRect">
            <a:avLst>
              <a:gd name="adj" fmla="val 50000"/>
            </a:avLst>
          </a:prstGeom>
          <a:solidFill>
            <a:srgbClr val="9BD12E"/>
          </a:solidFill>
          <a:ln w="12700">
            <a:solidFill>
              <a:srgbClr val="9BD12E"/>
            </a:solidFill>
            <a:prstDash val="solid"/>
          </a:ln>
        </p:spPr>
      </p:sp>
      <p:sp>
        <p:nvSpPr>
          <p:cNvPr id="38" name="Text 36"/>
          <p:cNvSpPr/>
          <p:nvPr/>
        </p:nvSpPr>
        <p:spPr>
          <a:xfrm>
            <a:off x="10972800" y="3584448"/>
            <a:ext cx="640080" cy="274320"/>
          </a:xfrm>
          <a:prstGeom prst="rect">
            <a:avLst/>
          </a:prstGeom>
          <a:noFill/>
          <a:ln/>
        </p:spPr>
        <p:txBody>
          <a:bodyPr wrap="square" lIns="0" tIns="0" rIns="0" bIns="0" rtlCol="0" anchor="ctr"/>
          <a:lstStyle/>
          <a:p>
            <a:pPr algn="ctr" indent="0" marL="0">
              <a:buNone/>
            </a:pPr>
            <a:r>
              <a:rPr lang="en-US" sz="1300" b="1" dirty="0">
                <a:solidFill>
                  <a:srgbClr val="1E2B22"/>
                </a:solidFill>
              </a:rPr>
              <a:t>5%</a:t>
            </a:r>
            <a:endParaRPr lang="en-US" sz="1300" dirty="0"/>
          </a:p>
        </p:txBody>
      </p:sp>
      <p:sp>
        <p:nvSpPr>
          <p:cNvPr id="39" name="Text 37"/>
          <p:cNvSpPr/>
          <p:nvPr/>
        </p:nvSpPr>
        <p:spPr>
          <a:xfrm>
            <a:off x="8257032" y="4041648"/>
            <a:ext cx="3328416" cy="1115568"/>
          </a:xfrm>
          <a:prstGeom prst="rect">
            <a:avLst/>
          </a:prstGeom>
          <a:noFill/>
          <a:ln/>
        </p:spPr>
        <p:txBody>
          <a:bodyPr wrap="square" lIns="0" tIns="0" rIns="0" bIns="0" rtlCol="0" anchor="t"/>
          <a:lstStyle/>
          <a:p>
            <a:pPr indent="0" marL="0">
              <a:spcAft>
                <a:spcPts val="600"/>
              </a:spcAft>
              <a:buNone/>
            </a:pPr>
            <a:r>
              <a:rPr lang="en-US" sz="1700" b="1" dirty="0">
                <a:solidFill>
                  <a:srgbClr val="1E2B22"/>
                </a:solidFill>
              </a:rPr>
              <a:t>Is it small enough to take in?</a:t>
            </a:r>
            <a:endParaRPr lang="en-US" sz="1700" dirty="0"/>
          </a:p>
          <a:p>
            <a:pPr indent="0" marL="0">
              <a:buNone/>
            </a:pPr>
            <a:r>
              <a:rPr lang="en-US" sz="1500" i="1" dirty="0">
                <a:solidFill>
                  <a:srgbClr val="4A5A4E"/>
                </a:solidFill>
              </a:rPr>
              <a:t>Too many lifelines or messages on one canvas.</a:t>
            </a:r>
            <a:endParaRPr lang="en-US" sz="1700" dirty="0"/>
          </a:p>
        </p:txBody>
      </p:sp>
      <p:sp>
        <p:nvSpPr>
          <p:cNvPr id="40" name="Shape 38"/>
          <p:cNvSpPr/>
          <p:nvPr/>
        </p:nvSpPr>
        <p:spPr>
          <a:xfrm>
            <a:off x="457200" y="5385816"/>
            <a:ext cx="11292840" cy="502920"/>
          </a:xfrm>
          <a:prstGeom prst="rect">
            <a:avLst/>
          </a:prstGeom>
          <a:solidFill>
            <a:srgbClr val="ECECEA"/>
          </a:solidFill>
          <a:ln w="12700">
            <a:solidFill>
              <a:srgbClr val="7A7A7A"/>
            </a:solidFill>
            <a:prstDash val="dash"/>
          </a:ln>
        </p:spPr>
      </p:sp>
      <p:sp>
        <p:nvSpPr>
          <p:cNvPr id="41" name="Text 39"/>
          <p:cNvSpPr/>
          <p:nvPr/>
        </p:nvSpPr>
        <p:spPr>
          <a:xfrm>
            <a:off x="621792" y="5385816"/>
            <a:ext cx="10963656" cy="502920"/>
          </a:xfrm>
          <a:prstGeom prst="rect">
            <a:avLst/>
          </a:prstGeom>
          <a:noFill/>
          <a:ln/>
        </p:spPr>
        <p:txBody>
          <a:bodyPr wrap="square" lIns="0" tIns="0" rIns="0" bIns="0" rtlCol="0" anchor="ctr"/>
          <a:lstStyle/>
          <a:p>
            <a:pPr indent="0" marL="0">
              <a:buNone/>
            </a:pPr>
            <a:r>
              <a:rPr lang="en-US" sz="1500" b="1" dirty="0">
                <a:solidFill>
                  <a:srgbClr val="7A7A7A"/>
                </a:solidFill>
              </a:rPr>
              <a:t>Underneath: syntax  </a:t>
            </a:r>
            <a:pPr indent="0" marL="0">
              <a:buNone/>
            </a:pPr>
            <a:r>
              <a:rPr lang="en-US" sz="1500" dirty="0">
                <a:solidFill>
                  <a:srgbClr val="7A7A7A"/>
                </a:solidFill>
              </a:rPr>
              <a:t>Does it render? Solved: PlantUML and its IDE plugins already check this.</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① The problem · a credit flow: one gap, passed on to the next diagram</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Both render. Which branch approves?</a:t>
            </a:r>
            <a:endParaRPr lang="en-US" sz="4000" dirty="0"/>
          </a:p>
        </p:txBody>
      </p:sp>
      <p:sp>
        <p:nvSpPr>
          <p:cNvPr id="4" name="Shape 2"/>
          <p:cNvSpPr/>
          <p:nvPr/>
        </p:nvSpPr>
        <p:spPr>
          <a:xfrm>
            <a:off x="411480" y="1554480"/>
            <a:ext cx="7680960" cy="3566160"/>
          </a:xfrm>
          <a:prstGeom prst="rect">
            <a:avLst/>
          </a:prstGeom>
          <a:solidFill>
            <a:srgbClr val="D5DDD0"/>
          </a:solidFill>
          <a:ln w="9525">
            <a:solidFill>
              <a:srgbClr val="B4C0AD"/>
            </a:solidFill>
            <a:prstDash val="solid"/>
          </a:ln>
        </p:spPr>
      </p:sp>
      <p:sp>
        <p:nvSpPr>
          <p:cNvPr id="5" name="Shape 3"/>
          <p:cNvSpPr/>
          <p:nvPr/>
        </p:nvSpPr>
        <p:spPr>
          <a:xfrm>
            <a:off x="411480" y="1554480"/>
            <a:ext cx="7680960" cy="411480"/>
          </a:xfrm>
          <a:prstGeom prst="rect">
            <a:avLst/>
          </a:prstGeom>
          <a:solidFill>
            <a:srgbClr val="1E2B22"/>
          </a:solidFill>
          <a:ln w="12700">
            <a:solidFill>
              <a:srgbClr val="1E2B22"/>
            </a:solidFill>
            <a:prstDash val="solid"/>
          </a:ln>
        </p:spPr>
      </p:sp>
      <p:sp>
        <p:nvSpPr>
          <p:cNvPr id="6" name="Text 4"/>
          <p:cNvSpPr/>
          <p:nvPr/>
        </p:nvSpPr>
        <p:spPr>
          <a:xfrm>
            <a:off x="548640" y="1554480"/>
            <a:ext cx="6309360" cy="411480"/>
          </a:xfrm>
          <a:prstGeom prst="rect">
            <a:avLst/>
          </a:prstGeom>
          <a:noFill/>
          <a:ln/>
        </p:spPr>
        <p:txBody>
          <a:bodyPr wrap="square" lIns="0" tIns="0" rIns="0" bIns="0" rtlCol="0" anchor="ctr"/>
          <a:lstStyle/>
          <a:p>
            <a:pPr indent="0" marL="0">
              <a:buNone/>
            </a:pPr>
            <a:r>
              <a:rPr lang="en-US" sz="1500" b="1" dirty="0">
                <a:solidFill>
                  <a:srgbClr val="FFFFFF"/>
                </a:solidFill>
                <a:latin typeface="Consolas" pitchFamily="34" charset="0"/>
                <a:ea typeface="Consolas" pitchFamily="34" charset="-122"/>
                <a:cs typeface="Consolas" pitchFamily="34" charset="-120"/>
              </a:rPr>
              <a:t>credit-application.puml</a:t>
            </a:r>
            <a:pPr indent="0" marL="0">
              <a:buNone/>
            </a:pPr>
            <a:r>
              <a:rPr lang="en-US" sz="1200" i="1" dirty="0">
                <a:solidFill>
                  <a:srgbClr val="C9D4C3"/>
                </a:solidFill>
              </a:rPr>
              <a:t>  business process</a:t>
            </a:r>
            <a:endParaRPr lang="en-US" sz="1500" dirty="0"/>
          </a:p>
        </p:txBody>
      </p:sp>
      <p:sp>
        <p:nvSpPr>
          <p:cNvPr id="7" name="Shape 5"/>
          <p:cNvSpPr/>
          <p:nvPr/>
        </p:nvSpPr>
        <p:spPr>
          <a:xfrm>
            <a:off x="6903720" y="1618488"/>
            <a:ext cx="1051560" cy="283464"/>
          </a:xfrm>
          <a:prstGeom prst="roundRect">
            <a:avLst>
              <a:gd name="adj" fmla="val 48387"/>
            </a:avLst>
          </a:prstGeom>
          <a:solidFill>
            <a:srgbClr val="9BD12E"/>
          </a:solidFill>
          <a:ln w="12700">
            <a:solidFill>
              <a:srgbClr val="9BD12E"/>
            </a:solidFill>
            <a:prstDash val="solid"/>
          </a:ln>
        </p:spPr>
      </p:sp>
      <p:sp>
        <p:nvSpPr>
          <p:cNvPr id="8" name="Text 6"/>
          <p:cNvSpPr/>
          <p:nvPr/>
        </p:nvSpPr>
        <p:spPr>
          <a:xfrm>
            <a:off x="6903720" y="1618488"/>
            <a:ext cx="1051560" cy="283464"/>
          </a:xfrm>
          <a:prstGeom prst="rect">
            <a:avLst/>
          </a:prstGeom>
          <a:noFill/>
          <a:ln/>
        </p:spPr>
        <p:txBody>
          <a:bodyPr wrap="square" lIns="0" tIns="0" rIns="0" bIns="0" rtlCol="0" anchor="ctr"/>
          <a:lstStyle/>
          <a:p>
            <a:pPr algn="ctr" indent="0" marL="0">
              <a:buNone/>
            </a:pPr>
            <a:r>
              <a:rPr lang="en-US" sz="1200" b="1" dirty="0">
                <a:solidFill>
                  <a:srgbClr val="1E2B22"/>
                </a:solidFill>
              </a:rPr>
              <a:t>✓ renders</a:t>
            </a:r>
            <a:endParaRPr lang="en-US" sz="1200" dirty="0"/>
          </a:p>
        </p:txBody>
      </p:sp>
      <p:sp>
        <p:nvSpPr>
          <p:cNvPr id="9" name="Shape 7"/>
          <p:cNvSpPr/>
          <p:nvPr/>
        </p:nvSpPr>
        <p:spPr>
          <a:xfrm>
            <a:off x="548640" y="2103120"/>
            <a:ext cx="7406640" cy="2194560"/>
          </a:xfrm>
          <a:prstGeom prst="rect">
            <a:avLst/>
          </a:prstGeom>
          <a:solidFill>
            <a:srgbClr val="FFFFFF"/>
          </a:solidFill>
          <a:ln w="12700">
            <a:solidFill>
              <a:srgbClr val="B4C0AD"/>
            </a:solidFill>
            <a:prstDash val="solid"/>
          </a:ln>
        </p:spPr>
      </p:sp>
      <p:sp>
        <p:nvSpPr>
          <p:cNvPr id="10" name="Shape 8"/>
          <p:cNvSpPr/>
          <p:nvPr/>
        </p:nvSpPr>
        <p:spPr>
          <a:xfrm>
            <a:off x="548640" y="2103120"/>
            <a:ext cx="868680" cy="731520"/>
          </a:xfrm>
          <a:prstGeom prst="rect">
            <a:avLst/>
          </a:prstGeom>
          <a:solidFill>
            <a:srgbClr val="F1F4EF"/>
          </a:solidFill>
          <a:ln w="9525">
            <a:solidFill>
              <a:srgbClr val="B4C0AD"/>
            </a:solidFill>
            <a:prstDash val="solid"/>
          </a:ln>
        </p:spPr>
      </p:sp>
      <p:sp>
        <p:nvSpPr>
          <p:cNvPr id="11" name="Text 9"/>
          <p:cNvSpPr/>
          <p:nvPr/>
        </p:nvSpPr>
        <p:spPr>
          <a:xfrm>
            <a:off x="594360" y="2103120"/>
            <a:ext cx="777240" cy="731520"/>
          </a:xfrm>
          <a:prstGeom prst="rect">
            <a:avLst/>
          </a:prstGeom>
          <a:noFill/>
          <a:ln/>
        </p:spPr>
        <p:txBody>
          <a:bodyPr wrap="square" lIns="0" tIns="0" rIns="0" bIns="0" rtlCol="0" anchor="ctr"/>
          <a:lstStyle/>
          <a:p>
            <a:pPr indent="0" marL="0">
              <a:buNone/>
            </a:pPr>
            <a:r>
              <a:rPr lang="en-US" sz="1100" b="1" dirty="0">
                <a:solidFill>
                  <a:srgbClr val="3E6B48"/>
                </a:solidFill>
              </a:rPr>
              <a:t>Customer</a:t>
            </a:r>
            <a:endParaRPr lang="en-US" sz="1100" dirty="0"/>
          </a:p>
        </p:txBody>
      </p:sp>
      <p:sp>
        <p:nvSpPr>
          <p:cNvPr id="12" name="Shape 10"/>
          <p:cNvSpPr/>
          <p:nvPr/>
        </p:nvSpPr>
        <p:spPr>
          <a:xfrm>
            <a:off x="548640" y="2834640"/>
            <a:ext cx="868680" cy="731520"/>
          </a:xfrm>
          <a:prstGeom prst="rect">
            <a:avLst/>
          </a:prstGeom>
          <a:solidFill>
            <a:srgbClr val="F1F4EF"/>
          </a:solidFill>
          <a:ln w="9525">
            <a:solidFill>
              <a:srgbClr val="B4C0AD"/>
            </a:solidFill>
            <a:prstDash val="solid"/>
          </a:ln>
        </p:spPr>
      </p:sp>
      <p:sp>
        <p:nvSpPr>
          <p:cNvPr id="13" name="Text 11"/>
          <p:cNvSpPr/>
          <p:nvPr/>
        </p:nvSpPr>
        <p:spPr>
          <a:xfrm>
            <a:off x="594360" y="2834640"/>
            <a:ext cx="777240" cy="731520"/>
          </a:xfrm>
          <a:prstGeom prst="rect">
            <a:avLst/>
          </a:prstGeom>
          <a:noFill/>
          <a:ln/>
        </p:spPr>
        <p:txBody>
          <a:bodyPr wrap="square" lIns="0" tIns="0" rIns="0" bIns="0" rtlCol="0" anchor="ctr"/>
          <a:lstStyle/>
          <a:p>
            <a:pPr indent="0" marL="0">
              <a:buNone/>
            </a:pPr>
            <a:r>
              <a:rPr lang="en-US" sz="1100" b="1" dirty="0">
                <a:solidFill>
                  <a:srgbClr val="3E6B48"/>
                </a:solidFill>
              </a:rPr>
              <a:t>Credit officer</a:t>
            </a:r>
            <a:endParaRPr lang="en-US" sz="1100" dirty="0"/>
          </a:p>
        </p:txBody>
      </p:sp>
      <p:sp>
        <p:nvSpPr>
          <p:cNvPr id="14" name="Shape 12"/>
          <p:cNvSpPr/>
          <p:nvPr/>
        </p:nvSpPr>
        <p:spPr>
          <a:xfrm>
            <a:off x="548640" y="2834640"/>
            <a:ext cx="7406640" cy="0"/>
          </a:xfrm>
          <a:prstGeom prst="line">
            <a:avLst/>
          </a:prstGeom>
          <a:noFill/>
          <a:ln w="9525">
            <a:solidFill>
              <a:srgbClr val="B4C0AD"/>
            </a:solidFill>
            <a:prstDash val="solid"/>
          </a:ln>
        </p:spPr>
      </p:sp>
      <p:sp>
        <p:nvSpPr>
          <p:cNvPr id="15" name="Shape 13"/>
          <p:cNvSpPr/>
          <p:nvPr/>
        </p:nvSpPr>
        <p:spPr>
          <a:xfrm>
            <a:off x="548640" y="3566160"/>
            <a:ext cx="868680" cy="731520"/>
          </a:xfrm>
          <a:prstGeom prst="rect">
            <a:avLst/>
          </a:prstGeom>
          <a:solidFill>
            <a:srgbClr val="F1F4EF"/>
          </a:solidFill>
          <a:ln w="9525">
            <a:solidFill>
              <a:srgbClr val="B4C0AD"/>
            </a:solidFill>
            <a:prstDash val="solid"/>
          </a:ln>
        </p:spPr>
      </p:sp>
      <p:sp>
        <p:nvSpPr>
          <p:cNvPr id="16" name="Text 14"/>
          <p:cNvSpPr/>
          <p:nvPr/>
        </p:nvSpPr>
        <p:spPr>
          <a:xfrm>
            <a:off x="594360" y="3566160"/>
            <a:ext cx="777240" cy="731520"/>
          </a:xfrm>
          <a:prstGeom prst="rect">
            <a:avLst/>
          </a:prstGeom>
          <a:noFill/>
          <a:ln/>
        </p:spPr>
        <p:txBody>
          <a:bodyPr wrap="square" lIns="0" tIns="0" rIns="0" bIns="0" rtlCol="0" anchor="ctr"/>
          <a:lstStyle/>
          <a:p>
            <a:pPr indent="0" marL="0">
              <a:buNone/>
            </a:pPr>
            <a:r>
              <a:rPr lang="en-US" sz="1100" b="1" dirty="0">
                <a:solidFill>
                  <a:srgbClr val="3E6B48"/>
                </a:solidFill>
              </a:rPr>
              <a:t>Risk engine</a:t>
            </a:r>
            <a:endParaRPr lang="en-US" sz="1100" dirty="0"/>
          </a:p>
        </p:txBody>
      </p:sp>
      <p:sp>
        <p:nvSpPr>
          <p:cNvPr id="17" name="Shape 15"/>
          <p:cNvSpPr/>
          <p:nvPr/>
        </p:nvSpPr>
        <p:spPr>
          <a:xfrm>
            <a:off x="548640" y="3566160"/>
            <a:ext cx="7406640" cy="0"/>
          </a:xfrm>
          <a:prstGeom prst="line">
            <a:avLst/>
          </a:prstGeom>
          <a:noFill/>
          <a:ln w="9525">
            <a:solidFill>
              <a:srgbClr val="B4C0AD"/>
            </a:solidFill>
            <a:prstDash val="solid"/>
          </a:ln>
        </p:spPr>
      </p:sp>
      <p:sp>
        <p:nvSpPr>
          <p:cNvPr id="18" name="Shape 16"/>
          <p:cNvSpPr/>
          <p:nvPr/>
        </p:nvSpPr>
        <p:spPr>
          <a:xfrm>
            <a:off x="1536192" y="2395728"/>
            <a:ext cx="146304" cy="146304"/>
          </a:xfrm>
          <a:prstGeom prst="ellipse">
            <a:avLst/>
          </a:prstGeom>
          <a:solidFill>
            <a:srgbClr val="1E2B22"/>
          </a:solidFill>
          <a:ln w="12700">
            <a:solidFill>
              <a:srgbClr val="1E2B22"/>
            </a:solidFill>
            <a:prstDash val="solid"/>
          </a:ln>
        </p:spPr>
      </p:sp>
      <p:sp>
        <p:nvSpPr>
          <p:cNvPr id="19" name="Shape 17"/>
          <p:cNvSpPr/>
          <p:nvPr/>
        </p:nvSpPr>
        <p:spPr>
          <a:xfrm>
            <a:off x="1682496" y="2468880"/>
            <a:ext cx="182880" cy="0"/>
          </a:xfrm>
          <a:prstGeom prst="line">
            <a:avLst/>
          </a:prstGeom>
          <a:noFill/>
          <a:ln w="15875">
            <a:solidFill>
              <a:srgbClr val="1E2B22"/>
            </a:solidFill>
            <a:prstDash val="solid"/>
            <a:tailEnd type="triangle"/>
          </a:ln>
        </p:spPr>
      </p:sp>
      <p:sp>
        <p:nvSpPr>
          <p:cNvPr id="20" name="Shape 18"/>
          <p:cNvSpPr/>
          <p:nvPr/>
        </p:nvSpPr>
        <p:spPr>
          <a:xfrm>
            <a:off x="1874520" y="2249424"/>
            <a:ext cx="1097280" cy="438912"/>
          </a:xfrm>
          <a:prstGeom prst="roundRect">
            <a:avLst>
              <a:gd name="adj" fmla="val 12500"/>
            </a:avLst>
          </a:prstGeom>
          <a:solidFill>
            <a:srgbClr val="EEF2EC"/>
          </a:solidFill>
          <a:ln w="12700">
            <a:solidFill>
              <a:srgbClr val="1E2B22"/>
            </a:solidFill>
            <a:prstDash val="solid"/>
          </a:ln>
        </p:spPr>
      </p:sp>
      <p:sp>
        <p:nvSpPr>
          <p:cNvPr id="21" name="Text 19"/>
          <p:cNvSpPr/>
          <p:nvPr/>
        </p:nvSpPr>
        <p:spPr>
          <a:xfrm>
            <a:off x="1874520" y="2249424"/>
            <a:ext cx="1097280" cy="438912"/>
          </a:xfrm>
          <a:prstGeom prst="rect">
            <a:avLst/>
          </a:prstGeom>
          <a:noFill/>
          <a:ln/>
        </p:spPr>
        <p:txBody>
          <a:bodyPr wrap="square" lIns="254" tIns="254" rIns="254" bIns="254" rtlCol="0" anchor="ctr"/>
          <a:lstStyle/>
          <a:p>
            <a:pPr algn="ctr" indent="0" marL="0">
              <a:buNone/>
            </a:pPr>
            <a:r>
              <a:rPr lang="en-US" sz="1100" dirty="0">
                <a:solidFill>
                  <a:srgbClr val="1E2B22"/>
                </a:solidFill>
              </a:rPr>
              <a:t>Submit credit application</a:t>
            </a:r>
            <a:endParaRPr lang="en-US" sz="1100" dirty="0"/>
          </a:p>
        </p:txBody>
      </p:sp>
      <p:sp>
        <p:nvSpPr>
          <p:cNvPr id="22" name="Shape 20"/>
          <p:cNvSpPr/>
          <p:nvPr/>
        </p:nvSpPr>
        <p:spPr>
          <a:xfrm>
            <a:off x="2423160" y="2688336"/>
            <a:ext cx="0" cy="292608"/>
          </a:xfrm>
          <a:prstGeom prst="line">
            <a:avLst/>
          </a:prstGeom>
          <a:noFill/>
          <a:ln w="15875">
            <a:solidFill>
              <a:srgbClr val="1E2B22"/>
            </a:solidFill>
            <a:prstDash val="solid"/>
            <a:tailEnd type="triangle"/>
          </a:ln>
        </p:spPr>
      </p:sp>
      <p:sp>
        <p:nvSpPr>
          <p:cNvPr id="23" name="Shape 21"/>
          <p:cNvSpPr/>
          <p:nvPr/>
        </p:nvSpPr>
        <p:spPr>
          <a:xfrm>
            <a:off x="1874520" y="2980944"/>
            <a:ext cx="1097280" cy="438912"/>
          </a:xfrm>
          <a:prstGeom prst="roundRect">
            <a:avLst>
              <a:gd name="adj" fmla="val 12500"/>
            </a:avLst>
          </a:prstGeom>
          <a:solidFill>
            <a:srgbClr val="EEF2EC"/>
          </a:solidFill>
          <a:ln w="12700">
            <a:solidFill>
              <a:srgbClr val="1E2B22"/>
            </a:solidFill>
            <a:prstDash val="solid"/>
          </a:ln>
        </p:spPr>
      </p:sp>
      <p:sp>
        <p:nvSpPr>
          <p:cNvPr id="24" name="Text 22"/>
          <p:cNvSpPr/>
          <p:nvPr/>
        </p:nvSpPr>
        <p:spPr>
          <a:xfrm>
            <a:off x="1874520" y="2980944"/>
            <a:ext cx="1097280" cy="438912"/>
          </a:xfrm>
          <a:prstGeom prst="rect">
            <a:avLst/>
          </a:prstGeom>
          <a:noFill/>
          <a:ln/>
        </p:spPr>
        <p:txBody>
          <a:bodyPr wrap="square" lIns="254" tIns="254" rIns="254" bIns="254" rtlCol="0" anchor="ctr"/>
          <a:lstStyle/>
          <a:p>
            <a:pPr algn="ctr" indent="0" marL="0">
              <a:buNone/>
            </a:pPr>
            <a:r>
              <a:rPr lang="en-US" sz="1100" dirty="0">
                <a:solidFill>
                  <a:srgbClr val="1E2B22"/>
                </a:solidFill>
              </a:rPr>
              <a:t>Check completeness</a:t>
            </a:r>
            <a:endParaRPr lang="en-US" sz="1100" dirty="0"/>
          </a:p>
        </p:txBody>
      </p:sp>
      <p:sp>
        <p:nvSpPr>
          <p:cNvPr id="25" name="Shape 23"/>
          <p:cNvSpPr/>
          <p:nvPr/>
        </p:nvSpPr>
        <p:spPr>
          <a:xfrm>
            <a:off x="2971800" y="3200400"/>
            <a:ext cx="274320" cy="0"/>
          </a:xfrm>
          <a:prstGeom prst="line">
            <a:avLst/>
          </a:prstGeom>
          <a:noFill/>
          <a:ln w="15875">
            <a:solidFill>
              <a:srgbClr val="1E2B22"/>
            </a:solidFill>
            <a:prstDash val="solid"/>
            <a:tailEnd type="triangle"/>
          </a:ln>
        </p:spPr>
      </p:sp>
      <p:sp>
        <p:nvSpPr>
          <p:cNvPr id="26" name="Shape 24"/>
          <p:cNvSpPr/>
          <p:nvPr/>
        </p:nvSpPr>
        <p:spPr>
          <a:xfrm>
            <a:off x="3246120" y="3008376"/>
            <a:ext cx="384048" cy="384048"/>
          </a:xfrm>
          <a:prstGeom prst="diamond">
            <a:avLst/>
          </a:prstGeom>
          <a:solidFill>
            <a:srgbClr val="EEF2EC"/>
          </a:solidFill>
          <a:ln w="12700">
            <a:solidFill>
              <a:srgbClr val="1E2B22"/>
            </a:solidFill>
            <a:prstDash val="solid"/>
          </a:ln>
        </p:spPr>
      </p:sp>
      <p:sp>
        <p:nvSpPr>
          <p:cNvPr id="27" name="Text 25"/>
          <p:cNvSpPr/>
          <p:nvPr/>
        </p:nvSpPr>
        <p:spPr>
          <a:xfrm>
            <a:off x="2926080" y="2843784"/>
            <a:ext cx="1005840" cy="164592"/>
          </a:xfrm>
          <a:prstGeom prst="rect">
            <a:avLst/>
          </a:prstGeom>
          <a:noFill/>
          <a:ln/>
        </p:spPr>
        <p:txBody>
          <a:bodyPr wrap="square" lIns="0" tIns="0" rIns="0" bIns="0" rtlCol="0" anchor="ctr"/>
          <a:lstStyle/>
          <a:p>
            <a:pPr algn="ctr" indent="0" marL="0">
              <a:buNone/>
            </a:pPr>
            <a:r>
              <a:rPr lang="en-US" sz="1000" dirty="0">
                <a:solidFill>
                  <a:srgbClr val="1E2B22"/>
                </a:solidFill>
              </a:rPr>
              <a:t>Complete?</a:t>
            </a:r>
            <a:endParaRPr lang="en-US" sz="1000" dirty="0"/>
          </a:p>
        </p:txBody>
      </p:sp>
      <p:sp>
        <p:nvSpPr>
          <p:cNvPr id="28" name="Shape 26"/>
          <p:cNvSpPr/>
          <p:nvPr/>
        </p:nvSpPr>
        <p:spPr>
          <a:xfrm>
            <a:off x="3630168" y="3200400"/>
            <a:ext cx="1627632" cy="0"/>
          </a:xfrm>
          <a:prstGeom prst="line">
            <a:avLst/>
          </a:prstGeom>
          <a:noFill/>
          <a:ln w="15875">
            <a:solidFill>
              <a:srgbClr val="1E2B22"/>
            </a:solidFill>
            <a:prstDash val="solid"/>
            <a:tailEnd type="triangle"/>
          </a:ln>
        </p:spPr>
      </p:sp>
      <p:sp>
        <p:nvSpPr>
          <p:cNvPr id="29" name="Text 27"/>
          <p:cNvSpPr/>
          <p:nvPr/>
        </p:nvSpPr>
        <p:spPr>
          <a:xfrm>
            <a:off x="3675888" y="3017520"/>
            <a:ext cx="365760" cy="164592"/>
          </a:xfrm>
          <a:prstGeom prst="rect">
            <a:avLst/>
          </a:prstGeom>
          <a:noFill/>
          <a:ln/>
        </p:spPr>
        <p:txBody>
          <a:bodyPr wrap="square" lIns="0" tIns="0" rIns="0" bIns="0" rtlCol="0" anchor="ctr"/>
          <a:lstStyle/>
          <a:p>
            <a:pPr indent="0" marL="0">
              <a:buNone/>
            </a:pPr>
            <a:r>
              <a:rPr lang="en-US" sz="1000" b="1" dirty="0">
                <a:solidFill>
                  <a:srgbClr val="3E6B48"/>
                </a:solidFill>
              </a:rPr>
              <a:t>no</a:t>
            </a:r>
            <a:endParaRPr lang="en-US" sz="1000" dirty="0"/>
          </a:p>
        </p:txBody>
      </p:sp>
      <p:sp>
        <p:nvSpPr>
          <p:cNvPr id="30" name="Shape 28"/>
          <p:cNvSpPr/>
          <p:nvPr/>
        </p:nvSpPr>
        <p:spPr>
          <a:xfrm>
            <a:off x="5257800" y="2980944"/>
            <a:ext cx="1143000" cy="438912"/>
          </a:xfrm>
          <a:prstGeom prst="roundRect">
            <a:avLst>
              <a:gd name="adj" fmla="val 12500"/>
            </a:avLst>
          </a:prstGeom>
          <a:solidFill>
            <a:srgbClr val="EEF2EC"/>
          </a:solidFill>
          <a:ln w="12700">
            <a:solidFill>
              <a:srgbClr val="1E2B22"/>
            </a:solidFill>
            <a:prstDash val="solid"/>
          </a:ln>
        </p:spPr>
      </p:sp>
      <p:sp>
        <p:nvSpPr>
          <p:cNvPr id="31" name="Text 29"/>
          <p:cNvSpPr/>
          <p:nvPr/>
        </p:nvSpPr>
        <p:spPr>
          <a:xfrm>
            <a:off x="5257800" y="2980944"/>
            <a:ext cx="1143000" cy="438912"/>
          </a:xfrm>
          <a:prstGeom prst="rect">
            <a:avLst/>
          </a:prstGeom>
          <a:noFill/>
          <a:ln/>
        </p:spPr>
        <p:txBody>
          <a:bodyPr wrap="square" lIns="254" tIns="254" rIns="254" bIns="254" rtlCol="0" anchor="ctr"/>
          <a:lstStyle/>
          <a:p>
            <a:pPr algn="ctr" indent="0" marL="0">
              <a:buNone/>
            </a:pPr>
            <a:r>
              <a:rPr lang="en-US" sz="1100" dirty="0">
                <a:solidFill>
                  <a:srgbClr val="1E2B22"/>
                </a:solidFill>
              </a:rPr>
              <a:t>Request missing documents</a:t>
            </a:r>
            <a:endParaRPr lang="en-US" sz="1100" dirty="0"/>
          </a:p>
        </p:txBody>
      </p:sp>
      <p:sp>
        <p:nvSpPr>
          <p:cNvPr id="32" name="Shape 30"/>
          <p:cNvSpPr/>
          <p:nvPr/>
        </p:nvSpPr>
        <p:spPr>
          <a:xfrm>
            <a:off x="3438144" y="3392424"/>
            <a:ext cx="0" cy="320040"/>
          </a:xfrm>
          <a:prstGeom prst="line">
            <a:avLst/>
          </a:prstGeom>
          <a:noFill/>
          <a:ln w="15875">
            <a:solidFill>
              <a:srgbClr val="1E2B22"/>
            </a:solidFill>
            <a:prstDash val="solid"/>
            <a:tailEnd type="triangle"/>
          </a:ln>
        </p:spPr>
      </p:sp>
      <p:sp>
        <p:nvSpPr>
          <p:cNvPr id="33" name="Text 31"/>
          <p:cNvSpPr/>
          <p:nvPr/>
        </p:nvSpPr>
        <p:spPr>
          <a:xfrm>
            <a:off x="3483864" y="3419856"/>
            <a:ext cx="365760" cy="164592"/>
          </a:xfrm>
          <a:prstGeom prst="rect">
            <a:avLst/>
          </a:prstGeom>
          <a:noFill/>
          <a:ln/>
        </p:spPr>
        <p:txBody>
          <a:bodyPr wrap="square" lIns="0" tIns="0" rIns="0" bIns="0" rtlCol="0" anchor="ctr"/>
          <a:lstStyle/>
          <a:p>
            <a:pPr indent="0" marL="0">
              <a:buNone/>
            </a:pPr>
            <a:r>
              <a:rPr lang="en-US" sz="1000" b="1" dirty="0">
                <a:solidFill>
                  <a:srgbClr val="3E6B48"/>
                </a:solidFill>
              </a:rPr>
              <a:t>yes</a:t>
            </a:r>
            <a:endParaRPr lang="en-US" sz="1000" dirty="0"/>
          </a:p>
        </p:txBody>
      </p:sp>
      <p:sp>
        <p:nvSpPr>
          <p:cNvPr id="34" name="Shape 32"/>
          <p:cNvSpPr/>
          <p:nvPr/>
        </p:nvSpPr>
        <p:spPr>
          <a:xfrm>
            <a:off x="2926080" y="3712464"/>
            <a:ext cx="1051560" cy="438912"/>
          </a:xfrm>
          <a:prstGeom prst="roundRect">
            <a:avLst>
              <a:gd name="adj" fmla="val 12500"/>
            </a:avLst>
          </a:prstGeom>
          <a:solidFill>
            <a:srgbClr val="EEF2EC"/>
          </a:solidFill>
          <a:ln w="12700">
            <a:solidFill>
              <a:srgbClr val="1E2B22"/>
            </a:solidFill>
            <a:prstDash val="solid"/>
          </a:ln>
        </p:spPr>
      </p:sp>
      <p:sp>
        <p:nvSpPr>
          <p:cNvPr id="35" name="Text 33"/>
          <p:cNvSpPr/>
          <p:nvPr/>
        </p:nvSpPr>
        <p:spPr>
          <a:xfrm>
            <a:off x="2926080" y="3712464"/>
            <a:ext cx="1051560" cy="438912"/>
          </a:xfrm>
          <a:prstGeom prst="rect">
            <a:avLst/>
          </a:prstGeom>
          <a:noFill/>
          <a:ln/>
        </p:spPr>
        <p:txBody>
          <a:bodyPr wrap="square" lIns="254" tIns="254" rIns="254" bIns="254" rtlCol="0" anchor="ctr"/>
          <a:lstStyle/>
          <a:p>
            <a:pPr algn="ctr" indent="0" marL="0">
              <a:buNone/>
            </a:pPr>
            <a:r>
              <a:rPr lang="en-US" sz="1100" dirty="0">
                <a:solidFill>
                  <a:srgbClr val="1E2B22"/>
                </a:solidFill>
              </a:rPr>
              <a:t>Score applicant</a:t>
            </a:r>
            <a:endParaRPr lang="en-US" sz="1100" dirty="0"/>
          </a:p>
        </p:txBody>
      </p:sp>
      <p:sp>
        <p:nvSpPr>
          <p:cNvPr id="36" name="Shape 34"/>
          <p:cNvSpPr/>
          <p:nvPr/>
        </p:nvSpPr>
        <p:spPr>
          <a:xfrm>
            <a:off x="3977640" y="3931920"/>
            <a:ext cx="228600" cy="0"/>
          </a:xfrm>
          <a:prstGeom prst="line">
            <a:avLst/>
          </a:prstGeom>
          <a:noFill/>
          <a:ln w="15875">
            <a:solidFill>
              <a:srgbClr val="1E2B22"/>
            </a:solidFill>
            <a:prstDash val="solid"/>
            <a:tailEnd type="triangle"/>
          </a:ln>
        </p:spPr>
      </p:sp>
      <p:sp>
        <p:nvSpPr>
          <p:cNvPr id="37" name="Shape 35"/>
          <p:cNvSpPr/>
          <p:nvPr/>
        </p:nvSpPr>
        <p:spPr>
          <a:xfrm>
            <a:off x="4206240" y="3739896"/>
            <a:ext cx="384048" cy="384048"/>
          </a:xfrm>
          <a:prstGeom prst="diamond">
            <a:avLst/>
          </a:prstGeom>
          <a:solidFill>
            <a:srgbClr val="D9F2A6"/>
          </a:solidFill>
          <a:ln w="22225">
            <a:solidFill>
              <a:srgbClr val="B03A2E"/>
            </a:solidFill>
            <a:prstDash val="solid"/>
          </a:ln>
        </p:spPr>
      </p:sp>
      <p:sp>
        <p:nvSpPr>
          <p:cNvPr id="38" name="Text 36"/>
          <p:cNvSpPr/>
          <p:nvPr/>
        </p:nvSpPr>
        <p:spPr>
          <a:xfrm>
            <a:off x="3794760" y="3566160"/>
            <a:ext cx="1188720" cy="164592"/>
          </a:xfrm>
          <a:prstGeom prst="rect">
            <a:avLst/>
          </a:prstGeom>
          <a:noFill/>
          <a:ln/>
        </p:spPr>
        <p:txBody>
          <a:bodyPr wrap="square" lIns="0" tIns="0" rIns="0" bIns="0" rtlCol="0" anchor="ctr"/>
          <a:lstStyle/>
          <a:p>
            <a:pPr algn="ctr" indent="0" marL="0">
              <a:buNone/>
            </a:pPr>
            <a:r>
              <a:rPr lang="en-US" sz="1000" b="1" dirty="0">
                <a:solidFill>
                  <a:srgbClr val="B03A2E"/>
                </a:solidFill>
              </a:rPr>
              <a:t>Score sufficient?</a:t>
            </a:r>
            <a:endParaRPr lang="en-US" sz="1000" dirty="0"/>
          </a:p>
        </p:txBody>
      </p:sp>
      <p:sp>
        <p:nvSpPr>
          <p:cNvPr id="39" name="Shape 37"/>
          <p:cNvSpPr/>
          <p:nvPr/>
        </p:nvSpPr>
        <p:spPr>
          <a:xfrm flipV="1">
            <a:off x="4590288" y="3749040"/>
            <a:ext cx="484632" cy="182880"/>
          </a:xfrm>
          <a:prstGeom prst="line">
            <a:avLst/>
          </a:prstGeom>
          <a:noFill/>
          <a:ln w="15875">
            <a:solidFill>
              <a:srgbClr val="1E2B22"/>
            </a:solidFill>
            <a:prstDash val="solid"/>
            <a:tailEnd type="triangle"/>
          </a:ln>
        </p:spPr>
      </p:sp>
      <p:sp>
        <p:nvSpPr>
          <p:cNvPr id="40" name="Shape 38"/>
          <p:cNvSpPr/>
          <p:nvPr/>
        </p:nvSpPr>
        <p:spPr>
          <a:xfrm>
            <a:off x="4590288" y="3931920"/>
            <a:ext cx="484632" cy="182880"/>
          </a:xfrm>
          <a:prstGeom prst="line">
            <a:avLst/>
          </a:prstGeom>
          <a:noFill/>
          <a:ln w="15875">
            <a:solidFill>
              <a:srgbClr val="1E2B22"/>
            </a:solidFill>
            <a:prstDash val="solid"/>
            <a:tailEnd type="triangle"/>
          </a:ln>
        </p:spPr>
      </p:sp>
      <p:sp>
        <p:nvSpPr>
          <p:cNvPr id="41" name="Shape 39"/>
          <p:cNvSpPr/>
          <p:nvPr/>
        </p:nvSpPr>
        <p:spPr>
          <a:xfrm>
            <a:off x="4837176" y="3721608"/>
            <a:ext cx="201168" cy="201168"/>
          </a:xfrm>
          <a:prstGeom prst="ellipse">
            <a:avLst/>
          </a:prstGeom>
          <a:solidFill>
            <a:srgbClr val="B03A2E"/>
          </a:solidFill>
          <a:ln w="12700">
            <a:solidFill>
              <a:srgbClr val="FFFFFF"/>
            </a:solidFill>
            <a:prstDash val="solid"/>
          </a:ln>
        </p:spPr>
      </p:sp>
      <p:sp>
        <p:nvSpPr>
          <p:cNvPr id="42" name="Text 40"/>
          <p:cNvSpPr/>
          <p:nvPr/>
        </p:nvSpPr>
        <p:spPr>
          <a:xfrm>
            <a:off x="4837176" y="3721608"/>
            <a:ext cx="201168" cy="201168"/>
          </a:xfrm>
          <a:prstGeom prst="rect">
            <a:avLst/>
          </a:prstGeom>
          <a:noFill/>
          <a:ln/>
        </p:spPr>
        <p:txBody>
          <a:bodyPr wrap="square" lIns="0" tIns="0" rIns="0" bIns="0" rtlCol="0" anchor="ctr"/>
          <a:lstStyle/>
          <a:p>
            <a:pPr algn="ctr" indent="0" marL="0">
              <a:buNone/>
            </a:pPr>
            <a:r>
              <a:rPr lang="en-US" sz="1200" b="1" dirty="0">
                <a:solidFill>
                  <a:srgbClr val="FFFFFF"/>
                </a:solidFill>
              </a:rPr>
              <a:t>?</a:t>
            </a:r>
            <a:endParaRPr lang="en-US" sz="1200" dirty="0"/>
          </a:p>
        </p:txBody>
      </p:sp>
      <p:sp>
        <p:nvSpPr>
          <p:cNvPr id="43" name="Shape 41"/>
          <p:cNvSpPr/>
          <p:nvPr/>
        </p:nvSpPr>
        <p:spPr>
          <a:xfrm>
            <a:off x="4837176" y="3941064"/>
            <a:ext cx="201168" cy="201168"/>
          </a:xfrm>
          <a:prstGeom prst="ellipse">
            <a:avLst/>
          </a:prstGeom>
          <a:solidFill>
            <a:srgbClr val="B03A2E"/>
          </a:solidFill>
          <a:ln w="12700">
            <a:solidFill>
              <a:srgbClr val="FFFFFF"/>
            </a:solidFill>
            <a:prstDash val="solid"/>
          </a:ln>
        </p:spPr>
      </p:sp>
      <p:sp>
        <p:nvSpPr>
          <p:cNvPr id="44" name="Text 42"/>
          <p:cNvSpPr/>
          <p:nvPr/>
        </p:nvSpPr>
        <p:spPr>
          <a:xfrm>
            <a:off x="4837176" y="3941064"/>
            <a:ext cx="201168" cy="201168"/>
          </a:xfrm>
          <a:prstGeom prst="rect">
            <a:avLst/>
          </a:prstGeom>
          <a:noFill/>
          <a:ln/>
        </p:spPr>
        <p:txBody>
          <a:bodyPr wrap="square" lIns="0" tIns="0" rIns="0" bIns="0" rtlCol="0" anchor="ctr"/>
          <a:lstStyle/>
          <a:p>
            <a:pPr algn="ctr" indent="0" marL="0">
              <a:buNone/>
            </a:pPr>
            <a:r>
              <a:rPr lang="en-US" sz="1200" b="1" dirty="0">
                <a:solidFill>
                  <a:srgbClr val="FFFFFF"/>
                </a:solidFill>
              </a:rPr>
              <a:t>?</a:t>
            </a:r>
            <a:endParaRPr lang="en-US" sz="1200" dirty="0"/>
          </a:p>
        </p:txBody>
      </p:sp>
      <p:sp>
        <p:nvSpPr>
          <p:cNvPr id="45" name="Shape 43"/>
          <p:cNvSpPr/>
          <p:nvPr/>
        </p:nvSpPr>
        <p:spPr>
          <a:xfrm>
            <a:off x="5074920" y="3611880"/>
            <a:ext cx="1188720" cy="274320"/>
          </a:xfrm>
          <a:prstGeom prst="roundRect">
            <a:avLst>
              <a:gd name="adj" fmla="val 20000"/>
            </a:avLst>
          </a:prstGeom>
          <a:solidFill>
            <a:srgbClr val="EEF2EC"/>
          </a:solidFill>
          <a:ln w="12700">
            <a:solidFill>
              <a:srgbClr val="1E2B22"/>
            </a:solidFill>
            <a:prstDash val="solid"/>
          </a:ln>
        </p:spPr>
      </p:sp>
      <p:sp>
        <p:nvSpPr>
          <p:cNvPr id="46" name="Text 44"/>
          <p:cNvSpPr/>
          <p:nvPr/>
        </p:nvSpPr>
        <p:spPr>
          <a:xfrm>
            <a:off x="5074920" y="3611880"/>
            <a:ext cx="1188720" cy="274320"/>
          </a:xfrm>
          <a:prstGeom prst="rect">
            <a:avLst/>
          </a:prstGeom>
          <a:noFill/>
          <a:ln/>
        </p:spPr>
        <p:txBody>
          <a:bodyPr wrap="square" lIns="254" tIns="254" rIns="254" bIns="254" rtlCol="0" anchor="ctr"/>
          <a:lstStyle/>
          <a:p>
            <a:pPr algn="ctr" indent="0" marL="0">
              <a:buNone/>
            </a:pPr>
            <a:r>
              <a:rPr lang="en-US" sz="1000" dirty="0">
                <a:solidFill>
                  <a:srgbClr val="1E2B22"/>
                </a:solidFill>
              </a:rPr>
              <a:t>Approve credit</a:t>
            </a:r>
            <a:endParaRPr lang="en-US" sz="1000" dirty="0"/>
          </a:p>
        </p:txBody>
      </p:sp>
      <p:sp>
        <p:nvSpPr>
          <p:cNvPr id="47" name="Shape 45"/>
          <p:cNvSpPr/>
          <p:nvPr/>
        </p:nvSpPr>
        <p:spPr>
          <a:xfrm>
            <a:off x="5074920" y="3977640"/>
            <a:ext cx="1188720" cy="274320"/>
          </a:xfrm>
          <a:prstGeom prst="roundRect">
            <a:avLst>
              <a:gd name="adj" fmla="val 20000"/>
            </a:avLst>
          </a:prstGeom>
          <a:solidFill>
            <a:srgbClr val="EEF2EC"/>
          </a:solidFill>
          <a:ln w="12700">
            <a:solidFill>
              <a:srgbClr val="1E2B22"/>
            </a:solidFill>
            <a:prstDash val="solid"/>
          </a:ln>
        </p:spPr>
      </p:sp>
      <p:sp>
        <p:nvSpPr>
          <p:cNvPr id="48" name="Text 46"/>
          <p:cNvSpPr/>
          <p:nvPr/>
        </p:nvSpPr>
        <p:spPr>
          <a:xfrm>
            <a:off x="5074920" y="3977640"/>
            <a:ext cx="1188720" cy="274320"/>
          </a:xfrm>
          <a:prstGeom prst="rect">
            <a:avLst/>
          </a:prstGeom>
          <a:noFill/>
          <a:ln/>
        </p:spPr>
        <p:txBody>
          <a:bodyPr wrap="square" lIns="254" tIns="254" rIns="254" bIns="254" rtlCol="0" anchor="ctr"/>
          <a:lstStyle/>
          <a:p>
            <a:pPr algn="ctr" indent="0" marL="0">
              <a:buNone/>
            </a:pPr>
            <a:r>
              <a:rPr lang="en-US" sz="1000" dirty="0">
                <a:solidFill>
                  <a:srgbClr val="1E2B22"/>
                </a:solidFill>
              </a:rPr>
              <a:t>Reject application</a:t>
            </a:r>
            <a:endParaRPr lang="en-US" sz="1000" dirty="0"/>
          </a:p>
        </p:txBody>
      </p:sp>
      <p:sp>
        <p:nvSpPr>
          <p:cNvPr id="49" name="Shape 47"/>
          <p:cNvSpPr/>
          <p:nvPr/>
        </p:nvSpPr>
        <p:spPr>
          <a:xfrm>
            <a:off x="6400800" y="3200400"/>
            <a:ext cx="182880" cy="0"/>
          </a:xfrm>
          <a:prstGeom prst="line">
            <a:avLst/>
          </a:prstGeom>
          <a:noFill/>
          <a:ln w="15875">
            <a:solidFill>
              <a:srgbClr val="1E2B22"/>
            </a:solidFill>
            <a:prstDash val="solid"/>
            <a:tailEnd type="triangle"/>
          </a:ln>
        </p:spPr>
      </p:sp>
      <p:sp>
        <p:nvSpPr>
          <p:cNvPr id="50" name="Shape 48"/>
          <p:cNvSpPr/>
          <p:nvPr/>
        </p:nvSpPr>
        <p:spPr>
          <a:xfrm>
            <a:off x="6263640" y="3749040"/>
            <a:ext cx="640080" cy="0"/>
          </a:xfrm>
          <a:prstGeom prst="line">
            <a:avLst/>
          </a:prstGeom>
          <a:noFill/>
          <a:ln w="15875">
            <a:solidFill>
              <a:srgbClr val="1E2B22"/>
            </a:solidFill>
            <a:prstDash val="solid"/>
          </a:ln>
        </p:spPr>
      </p:sp>
      <p:sp>
        <p:nvSpPr>
          <p:cNvPr id="51" name="Shape 49"/>
          <p:cNvSpPr/>
          <p:nvPr/>
        </p:nvSpPr>
        <p:spPr>
          <a:xfrm>
            <a:off x="6263640" y="4114800"/>
            <a:ext cx="640080" cy="0"/>
          </a:xfrm>
          <a:prstGeom prst="line">
            <a:avLst/>
          </a:prstGeom>
          <a:noFill/>
          <a:ln w="15875">
            <a:solidFill>
              <a:srgbClr val="1E2B22"/>
            </a:solidFill>
            <a:prstDash val="solid"/>
          </a:ln>
        </p:spPr>
      </p:sp>
      <p:sp>
        <p:nvSpPr>
          <p:cNvPr id="52" name="Shape 50"/>
          <p:cNvSpPr/>
          <p:nvPr/>
        </p:nvSpPr>
        <p:spPr>
          <a:xfrm flipV="1">
            <a:off x="6903720" y="3419856"/>
            <a:ext cx="0" cy="694944"/>
          </a:xfrm>
          <a:prstGeom prst="line">
            <a:avLst/>
          </a:prstGeom>
          <a:noFill/>
          <a:ln w="15875">
            <a:solidFill>
              <a:srgbClr val="1E2B22"/>
            </a:solidFill>
            <a:prstDash val="solid"/>
            <a:tailEnd type="triangle"/>
          </a:ln>
        </p:spPr>
      </p:sp>
      <p:sp>
        <p:nvSpPr>
          <p:cNvPr id="53" name="Shape 51"/>
          <p:cNvSpPr/>
          <p:nvPr/>
        </p:nvSpPr>
        <p:spPr>
          <a:xfrm>
            <a:off x="6583680" y="2980944"/>
            <a:ext cx="1024128" cy="438912"/>
          </a:xfrm>
          <a:prstGeom prst="roundRect">
            <a:avLst>
              <a:gd name="adj" fmla="val 12500"/>
            </a:avLst>
          </a:prstGeom>
          <a:solidFill>
            <a:srgbClr val="EEF2EC"/>
          </a:solidFill>
          <a:ln w="12700">
            <a:solidFill>
              <a:srgbClr val="1E2B22"/>
            </a:solidFill>
            <a:prstDash val="solid"/>
          </a:ln>
        </p:spPr>
      </p:sp>
      <p:sp>
        <p:nvSpPr>
          <p:cNvPr id="54" name="Text 52"/>
          <p:cNvSpPr/>
          <p:nvPr/>
        </p:nvSpPr>
        <p:spPr>
          <a:xfrm>
            <a:off x="6583680" y="2980944"/>
            <a:ext cx="1024128" cy="438912"/>
          </a:xfrm>
          <a:prstGeom prst="rect">
            <a:avLst/>
          </a:prstGeom>
          <a:noFill/>
          <a:ln/>
        </p:spPr>
        <p:txBody>
          <a:bodyPr wrap="square" lIns="254" tIns="254" rIns="254" bIns="254" rtlCol="0" anchor="ctr"/>
          <a:lstStyle/>
          <a:p>
            <a:pPr algn="ctr" indent="0" marL="0">
              <a:buNone/>
            </a:pPr>
            <a:r>
              <a:rPr lang="en-US" sz="1050" dirty="0">
                <a:solidFill>
                  <a:srgbClr val="1E2B22"/>
                </a:solidFill>
              </a:rPr>
              <a:t>Inform customer</a:t>
            </a:r>
            <a:endParaRPr lang="en-US" sz="1050" dirty="0"/>
          </a:p>
        </p:txBody>
      </p:sp>
      <p:sp>
        <p:nvSpPr>
          <p:cNvPr id="55" name="Shape 53"/>
          <p:cNvSpPr/>
          <p:nvPr/>
        </p:nvSpPr>
        <p:spPr>
          <a:xfrm>
            <a:off x="7607808" y="3200400"/>
            <a:ext cx="164592" cy="0"/>
          </a:xfrm>
          <a:prstGeom prst="line">
            <a:avLst/>
          </a:prstGeom>
          <a:noFill/>
          <a:ln w="19050">
            <a:solidFill>
              <a:srgbClr val="B03A2E"/>
            </a:solidFill>
            <a:prstDash val="dash"/>
          </a:ln>
        </p:spPr>
      </p:sp>
      <p:sp>
        <p:nvSpPr>
          <p:cNvPr id="56" name="Shape 54"/>
          <p:cNvSpPr/>
          <p:nvPr/>
        </p:nvSpPr>
        <p:spPr>
          <a:xfrm>
            <a:off x="7744968" y="3090672"/>
            <a:ext cx="219456" cy="219456"/>
          </a:xfrm>
          <a:prstGeom prst="ellipse">
            <a:avLst/>
          </a:prstGeom>
          <a:solidFill>
            <a:srgbClr val="B03A2E"/>
          </a:solidFill>
          <a:ln w="12700">
            <a:solidFill>
              <a:srgbClr val="FFFFFF"/>
            </a:solidFill>
            <a:prstDash val="solid"/>
          </a:ln>
        </p:spPr>
      </p:sp>
      <p:sp>
        <p:nvSpPr>
          <p:cNvPr id="57" name="Text 55"/>
          <p:cNvSpPr/>
          <p:nvPr/>
        </p:nvSpPr>
        <p:spPr>
          <a:xfrm>
            <a:off x="7744968" y="3090672"/>
            <a:ext cx="219456" cy="219456"/>
          </a:xfrm>
          <a:prstGeom prst="rect">
            <a:avLst/>
          </a:prstGeom>
          <a:noFill/>
          <a:ln/>
        </p:spPr>
        <p:txBody>
          <a:bodyPr wrap="square" lIns="0" tIns="0" rIns="0" bIns="0" rtlCol="0" anchor="ctr"/>
          <a:lstStyle/>
          <a:p>
            <a:pPr algn="ctr" indent="0" marL="0">
              <a:buNone/>
            </a:pPr>
            <a:r>
              <a:rPr lang="en-US" sz="1200" b="1" dirty="0">
                <a:solidFill>
                  <a:srgbClr val="FFFFFF"/>
                </a:solidFill>
              </a:rPr>
              <a:t>?</a:t>
            </a:r>
            <a:endParaRPr lang="en-US" sz="1200" dirty="0"/>
          </a:p>
        </p:txBody>
      </p:sp>
      <p:sp>
        <p:nvSpPr>
          <p:cNvPr id="58" name="Text 56"/>
          <p:cNvSpPr/>
          <p:nvPr/>
        </p:nvSpPr>
        <p:spPr>
          <a:xfrm>
            <a:off x="7516368" y="3346704"/>
            <a:ext cx="594360" cy="164592"/>
          </a:xfrm>
          <a:prstGeom prst="rect">
            <a:avLst/>
          </a:prstGeom>
          <a:noFill/>
          <a:ln/>
        </p:spPr>
        <p:txBody>
          <a:bodyPr wrap="square" lIns="0" tIns="0" rIns="0" bIns="0" rtlCol="0" anchor="ctr"/>
          <a:lstStyle/>
          <a:p>
            <a:pPr algn="ctr" indent="0" marL="0">
              <a:buNone/>
            </a:pPr>
            <a:r>
              <a:rPr lang="en-US" sz="1000" b="1" i="1" dirty="0">
                <a:solidFill>
                  <a:srgbClr val="B03A2E"/>
                </a:solidFill>
              </a:rPr>
              <a:t>no end</a:t>
            </a:r>
            <a:endParaRPr lang="en-US" sz="1000" dirty="0"/>
          </a:p>
        </p:txBody>
      </p:sp>
      <p:sp>
        <p:nvSpPr>
          <p:cNvPr id="59" name="Text 57"/>
          <p:cNvSpPr/>
          <p:nvPr/>
        </p:nvSpPr>
        <p:spPr>
          <a:xfrm>
            <a:off x="548640" y="4407408"/>
            <a:ext cx="7406640" cy="566928"/>
          </a:xfrm>
          <a:prstGeom prst="rect">
            <a:avLst/>
          </a:prstGeom>
          <a:solidFill>
            <a:srgbClr val="FFFFFF"/>
          </a:solidFill>
          <a:ln/>
        </p:spPr>
        <p:txBody>
          <a:bodyPr wrap="square" lIns="88900" tIns="88900" rIns="88900" bIns="88900" rtlCol="0" anchor="ctr"/>
          <a:lstStyle/>
          <a:p>
            <a:pPr indent="0" marL="0">
              <a:buNone/>
            </a:pPr>
            <a:r>
              <a:rPr lang="en-US" sz="1100" b="1" dirty="0">
                <a:solidFill>
                  <a:srgbClr val="1E2B22"/>
                </a:solidFill>
                <a:highlight>
                  <a:srgbClr val="D9F2A6"/>
                </a:highlight>
                <a:latin typeface="Consolas" pitchFamily="34" charset="0"/>
                <a:ea typeface="Consolas" pitchFamily="34" charset="-122"/>
                <a:cs typeface="Consolas" pitchFamily="34" charset="-120"/>
              </a:rPr>
              <a:t>if (Score sufficient?) then</a:t>
            </a:r>
            <a:pPr indent="0" marL="0">
              <a:buNone/>
            </a:pPr>
            <a:r>
              <a:rPr lang="en-US" sz="1100" dirty="0">
                <a:solidFill>
                  <a:srgbClr val="1E2B22"/>
                </a:solidFill>
                <a:latin typeface="Consolas" pitchFamily="34" charset="0"/>
                <a:ea typeface="Consolas" pitchFamily="34" charset="-122"/>
                <a:cs typeface="Consolas" pitchFamily="34" charset="-120"/>
              </a:rPr>
              <a:t>  …  </a:t>
            </a:r>
            <a:pPr indent="0" marL="0">
              <a:buNone/>
            </a:pPr>
            <a:r>
              <a:rPr lang="en-US" sz="1100" b="1" dirty="0">
                <a:solidFill>
                  <a:srgbClr val="1E2B22"/>
                </a:solidFill>
                <a:highlight>
                  <a:srgbClr val="D9F2A6"/>
                </a:highlight>
                <a:latin typeface="Consolas" pitchFamily="34" charset="0"/>
                <a:ea typeface="Consolas" pitchFamily="34" charset="-122"/>
                <a:cs typeface="Consolas" pitchFamily="34" charset="-120"/>
              </a:rPr>
              <a:t>else</a:t>
            </a:r>
            <a:pPr indent="0" marL="0">
              <a:buNone/>
            </a:pPr>
            <a:r>
              <a:rPr lang="en-US" sz="1100" dirty="0">
                <a:solidFill>
                  <a:srgbClr val="1E2B22"/>
                </a:solidFill>
                <a:latin typeface="Consolas" pitchFamily="34" charset="0"/>
                <a:ea typeface="Consolas" pitchFamily="34" charset="-122"/>
                <a:cs typeface="Consolas" pitchFamily="34" charset="-120"/>
              </a:rPr>
              <a:t>  …  :Inform customer;  @enduml</a:t>
            </a:r>
            <a:pPr indent="0" marL="0">
              <a:buNone/>
            </a:pPr>
            <a:r>
              <a:rPr lang="en-US" sz="1100" b="1" dirty="0">
                <a:solidFill>
                  <a:srgbClr val="B03A2E"/>
                </a:solidFill>
                <a:latin typeface="Consolas" pitchFamily="34" charset="0"/>
                <a:ea typeface="Consolas" pitchFamily="34" charset="-122"/>
                <a:cs typeface="Consolas" pitchFamily="34" charset="-120"/>
              </a:rPr>
              <a:t>   ← no stop</a:t>
            </a:r>
            <a:endParaRPr lang="en-US" sz="1100" dirty="0"/>
          </a:p>
        </p:txBody>
      </p:sp>
      <p:sp>
        <p:nvSpPr>
          <p:cNvPr id="60" name="Shape 58"/>
          <p:cNvSpPr/>
          <p:nvPr/>
        </p:nvSpPr>
        <p:spPr>
          <a:xfrm>
            <a:off x="8005572" y="3730752"/>
            <a:ext cx="402336" cy="402336"/>
          </a:xfrm>
          <a:prstGeom prst="ellipse">
            <a:avLst/>
          </a:prstGeom>
          <a:solidFill>
            <a:srgbClr val="9BD12E"/>
          </a:solidFill>
          <a:ln w="25400">
            <a:solidFill>
              <a:srgbClr val="FFFFFF"/>
            </a:solidFill>
            <a:prstDash val="solid"/>
          </a:ln>
        </p:spPr>
      </p:sp>
      <p:sp>
        <p:nvSpPr>
          <p:cNvPr id="61" name="Text 59"/>
          <p:cNvSpPr/>
          <p:nvPr/>
        </p:nvSpPr>
        <p:spPr>
          <a:xfrm>
            <a:off x="8005572" y="3730752"/>
            <a:ext cx="402336" cy="402336"/>
          </a:xfrm>
          <a:prstGeom prst="rect">
            <a:avLst/>
          </a:prstGeom>
          <a:noFill/>
          <a:ln/>
        </p:spPr>
        <p:txBody>
          <a:bodyPr wrap="square" lIns="0" tIns="0" rIns="0" bIns="0" rtlCol="0" anchor="ctr"/>
          <a:lstStyle/>
          <a:p>
            <a:pPr algn="ctr" indent="0" marL="0">
              <a:buNone/>
            </a:pPr>
            <a:r>
              <a:rPr lang="en-US" sz="1800" b="1" dirty="0">
                <a:solidFill>
                  <a:srgbClr val="1E2B22"/>
                </a:solidFill>
              </a:rPr>
              <a:t>→</a:t>
            </a:r>
            <a:endParaRPr lang="en-US" sz="1800" dirty="0"/>
          </a:p>
        </p:txBody>
      </p:sp>
      <p:sp>
        <p:nvSpPr>
          <p:cNvPr id="62" name="Shape 60"/>
          <p:cNvSpPr/>
          <p:nvPr/>
        </p:nvSpPr>
        <p:spPr>
          <a:xfrm>
            <a:off x="8321040" y="1554480"/>
            <a:ext cx="3429000" cy="3566160"/>
          </a:xfrm>
          <a:prstGeom prst="rect">
            <a:avLst/>
          </a:prstGeom>
          <a:solidFill>
            <a:srgbClr val="D5DDD0"/>
          </a:solidFill>
          <a:ln w="9525">
            <a:solidFill>
              <a:srgbClr val="B4C0AD"/>
            </a:solidFill>
            <a:prstDash val="solid"/>
          </a:ln>
        </p:spPr>
      </p:sp>
      <p:sp>
        <p:nvSpPr>
          <p:cNvPr id="63" name="Shape 61"/>
          <p:cNvSpPr/>
          <p:nvPr/>
        </p:nvSpPr>
        <p:spPr>
          <a:xfrm>
            <a:off x="8321040" y="1554480"/>
            <a:ext cx="3429000" cy="411480"/>
          </a:xfrm>
          <a:prstGeom prst="rect">
            <a:avLst/>
          </a:prstGeom>
          <a:solidFill>
            <a:srgbClr val="1E2B22"/>
          </a:solidFill>
          <a:ln w="12700">
            <a:solidFill>
              <a:srgbClr val="1E2B22"/>
            </a:solidFill>
            <a:prstDash val="solid"/>
          </a:ln>
        </p:spPr>
      </p:sp>
      <p:sp>
        <p:nvSpPr>
          <p:cNvPr id="64" name="Text 62"/>
          <p:cNvSpPr/>
          <p:nvPr/>
        </p:nvSpPr>
        <p:spPr>
          <a:xfrm>
            <a:off x="8458200" y="1554480"/>
            <a:ext cx="2057400" cy="411480"/>
          </a:xfrm>
          <a:prstGeom prst="rect">
            <a:avLst/>
          </a:prstGeom>
          <a:noFill/>
          <a:ln/>
        </p:spPr>
        <p:txBody>
          <a:bodyPr wrap="square" lIns="0" tIns="0" rIns="0" bIns="0" rtlCol="0" anchor="ctr"/>
          <a:lstStyle/>
          <a:p>
            <a:pPr indent="0" marL="0">
              <a:buNone/>
            </a:pPr>
            <a:r>
              <a:rPr lang="en-US" sz="1300" b="1" dirty="0">
                <a:solidFill>
                  <a:srgbClr val="FFFFFF"/>
                </a:solidFill>
                <a:latin typeface="Consolas" pitchFamily="34" charset="0"/>
                <a:ea typeface="Consolas" pitchFamily="34" charset="-122"/>
                <a:cs typeface="Consolas" pitchFamily="34" charset="-120"/>
              </a:rPr>
              <a:t>credit-decision.puml</a:t>
            </a:r>
            <a:endParaRPr lang="en-US" sz="1300" dirty="0"/>
          </a:p>
        </p:txBody>
      </p:sp>
      <p:sp>
        <p:nvSpPr>
          <p:cNvPr id="65" name="Shape 63"/>
          <p:cNvSpPr/>
          <p:nvPr/>
        </p:nvSpPr>
        <p:spPr>
          <a:xfrm>
            <a:off x="10561320" y="1618488"/>
            <a:ext cx="1051560" cy="283464"/>
          </a:xfrm>
          <a:prstGeom prst="roundRect">
            <a:avLst>
              <a:gd name="adj" fmla="val 48387"/>
            </a:avLst>
          </a:prstGeom>
          <a:solidFill>
            <a:srgbClr val="9BD12E"/>
          </a:solidFill>
          <a:ln w="12700">
            <a:solidFill>
              <a:srgbClr val="9BD12E"/>
            </a:solidFill>
            <a:prstDash val="solid"/>
          </a:ln>
        </p:spPr>
      </p:sp>
      <p:sp>
        <p:nvSpPr>
          <p:cNvPr id="66" name="Text 64"/>
          <p:cNvSpPr/>
          <p:nvPr/>
        </p:nvSpPr>
        <p:spPr>
          <a:xfrm>
            <a:off x="10561320" y="1618488"/>
            <a:ext cx="1051560" cy="283464"/>
          </a:xfrm>
          <a:prstGeom prst="rect">
            <a:avLst/>
          </a:prstGeom>
          <a:noFill/>
          <a:ln/>
        </p:spPr>
        <p:txBody>
          <a:bodyPr wrap="square" lIns="0" tIns="0" rIns="0" bIns="0" rtlCol="0" anchor="ctr"/>
          <a:lstStyle/>
          <a:p>
            <a:pPr algn="ctr" indent="0" marL="0">
              <a:buNone/>
            </a:pPr>
            <a:r>
              <a:rPr lang="en-US" sz="1200" b="1" dirty="0">
                <a:solidFill>
                  <a:srgbClr val="1E2B22"/>
                </a:solidFill>
              </a:rPr>
              <a:t>✓ renders</a:t>
            </a:r>
            <a:endParaRPr lang="en-US" sz="1200" dirty="0"/>
          </a:p>
        </p:txBody>
      </p:sp>
      <p:sp>
        <p:nvSpPr>
          <p:cNvPr id="67" name="Text 65"/>
          <p:cNvSpPr/>
          <p:nvPr/>
        </p:nvSpPr>
        <p:spPr>
          <a:xfrm>
            <a:off x="8458200" y="1993392"/>
            <a:ext cx="3154680" cy="182880"/>
          </a:xfrm>
          <a:prstGeom prst="rect">
            <a:avLst/>
          </a:prstGeom>
          <a:noFill/>
          <a:ln/>
        </p:spPr>
        <p:txBody>
          <a:bodyPr wrap="square" lIns="0" tIns="0" rIns="0" bIns="0" rtlCol="0" anchor="ctr"/>
          <a:lstStyle/>
          <a:p>
            <a:pPr indent="0" marL="0">
              <a:buNone/>
            </a:pPr>
            <a:r>
              <a:rPr lang="en-US" sz="1000" i="1" dirty="0">
                <a:solidFill>
                  <a:srgbClr val="3E6B48"/>
                </a:solidFill>
              </a:rPr>
              <a:t>derived from the process</a:t>
            </a:r>
            <a:endParaRPr lang="en-US" sz="1000" dirty="0"/>
          </a:p>
        </p:txBody>
      </p:sp>
      <p:sp>
        <p:nvSpPr>
          <p:cNvPr id="68" name="Shape 66"/>
          <p:cNvSpPr/>
          <p:nvPr/>
        </p:nvSpPr>
        <p:spPr>
          <a:xfrm>
            <a:off x="8458200" y="2212848"/>
            <a:ext cx="3154680" cy="2121408"/>
          </a:xfrm>
          <a:prstGeom prst="rect">
            <a:avLst/>
          </a:prstGeom>
          <a:solidFill>
            <a:srgbClr val="FFFFFF"/>
          </a:solidFill>
          <a:ln w="12700">
            <a:solidFill>
              <a:srgbClr val="B4C0AD"/>
            </a:solidFill>
            <a:prstDash val="solid"/>
          </a:ln>
        </p:spPr>
      </p:sp>
      <p:sp>
        <p:nvSpPr>
          <p:cNvPr id="69" name="Shape 67"/>
          <p:cNvSpPr/>
          <p:nvPr/>
        </p:nvSpPr>
        <p:spPr>
          <a:xfrm>
            <a:off x="8787384" y="2286000"/>
            <a:ext cx="109728" cy="109728"/>
          </a:xfrm>
          <a:prstGeom prst="ellipse">
            <a:avLst/>
          </a:prstGeom>
          <a:solidFill>
            <a:srgbClr val="FFFFFF"/>
          </a:solidFill>
          <a:ln w="12700">
            <a:solidFill>
              <a:srgbClr val="1E2B22"/>
            </a:solidFill>
            <a:prstDash val="solid"/>
          </a:ln>
        </p:spPr>
      </p:sp>
      <p:sp>
        <p:nvSpPr>
          <p:cNvPr id="70" name="Shape 68"/>
          <p:cNvSpPr/>
          <p:nvPr/>
        </p:nvSpPr>
        <p:spPr>
          <a:xfrm>
            <a:off x="8842248" y="2395728"/>
            <a:ext cx="0" cy="109728"/>
          </a:xfrm>
          <a:prstGeom prst="line">
            <a:avLst/>
          </a:prstGeom>
          <a:noFill/>
          <a:ln w="15875">
            <a:solidFill>
              <a:srgbClr val="1E2B22"/>
            </a:solidFill>
            <a:prstDash val="solid"/>
          </a:ln>
        </p:spPr>
      </p:sp>
      <p:sp>
        <p:nvSpPr>
          <p:cNvPr id="71" name="Shape 69"/>
          <p:cNvSpPr/>
          <p:nvPr/>
        </p:nvSpPr>
        <p:spPr>
          <a:xfrm>
            <a:off x="8759952" y="2432304"/>
            <a:ext cx="164592" cy="0"/>
          </a:xfrm>
          <a:prstGeom prst="line">
            <a:avLst/>
          </a:prstGeom>
          <a:noFill/>
          <a:ln w="15875">
            <a:solidFill>
              <a:srgbClr val="1E2B22"/>
            </a:solidFill>
            <a:prstDash val="solid"/>
          </a:ln>
        </p:spPr>
      </p:sp>
      <p:sp>
        <p:nvSpPr>
          <p:cNvPr id="72" name="Shape 70"/>
          <p:cNvSpPr/>
          <p:nvPr/>
        </p:nvSpPr>
        <p:spPr>
          <a:xfrm flipH="1">
            <a:off x="8769096" y="2505456"/>
            <a:ext cx="73152" cy="73152"/>
          </a:xfrm>
          <a:prstGeom prst="line">
            <a:avLst/>
          </a:prstGeom>
          <a:noFill/>
          <a:ln w="15875">
            <a:solidFill>
              <a:srgbClr val="1E2B22"/>
            </a:solidFill>
            <a:prstDash val="solid"/>
          </a:ln>
        </p:spPr>
      </p:sp>
      <p:sp>
        <p:nvSpPr>
          <p:cNvPr id="73" name="Shape 71"/>
          <p:cNvSpPr/>
          <p:nvPr/>
        </p:nvSpPr>
        <p:spPr>
          <a:xfrm>
            <a:off x="8842248" y="2505456"/>
            <a:ext cx="73152" cy="73152"/>
          </a:xfrm>
          <a:prstGeom prst="line">
            <a:avLst/>
          </a:prstGeom>
          <a:noFill/>
          <a:ln w="15875">
            <a:solidFill>
              <a:srgbClr val="1E2B22"/>
            </a:solidFill>
            <a:prstDash val="solid"/>
          </a:ln>
        </p:spPr>
      </p:sp>
      <p:sp>
        <p:nvSpPr>
          <p:cNvPr id="74" name="Text 72"/>
          <p:cNvSpPr/>
          <p:nvPr/>
        </p:nvSpPr>
        <p:spPr>
          <a:xfrm>
            <a:off x="8430768" y="2560320"/>
            <a:ext cx="822960" cy="128016"/>
          </a:xfrm>
          <a:prstGeom prst="rect">
            <a:avLst/>
          </a:prstGeom>
          <a:noFill/>
          <a:ln/>
        </p:spPr>
        <p:txBody>
          <a:bodyPr wrap="square" lIns="0" tIns="0" rIns="0" bIns="0" rtlCol="0" anchor="ctr"/>
          <a:lstStyle/>
          <a:p>
            <a:pPr algn="ctr" indent="0" marL="0">
              <a:buNone/>
            </a:pPr>
            <a:r>
              <a:rPr lang="en-US" sz="900" dirty="0">
                <a:solidFill>
                  <a:srgbClr val="1E2B22"/>
                </a:solidFill>
              </a:rPr>
              <a:t>Customer</a:t>
            </a:r>
            <a:endParaRPr lang="en-US" sz="900" dirty="0"/>
          </a:p>
        </p:txBody>
      </p:sp>
      <p:sp>
        <p:nvSpPr>
          <p:cNvPr id="75" name="Shape 73"/>
          <p:cNvSpPr/>
          <p:nvPr/>
        </p:nvSpPr>
        <p:spPr>
          <a:xfrm>
            <a:off x="9418320" y="2286000"/>
            <a:ext cx="1005840" cy="329184"/>
          </a:xfrm>
          <a:prstGeom prst="rect">
            <a:avLst/>
          </a:prstGeom>
          <a:solidFill>
            <a:srgbClr val="EEF2EC"/>
          </a:solidFill>
          <a:ln w="12700">
            <a:solidFill>
              <a:srgbClr val="1E2B22"/>
            </a:solidFill>
            <a:prstDash val="solid"/>
          </a:ln>
        </p:spPr>
      </p:sp>
      <p:sp>
        <p:nvSpPr>
          <p:cNvPr id="76" name="Text 74"/>
          <p:cNvSpPr/>
          <p:nvPr/>
        </p:nvSpPr>
        <p:spPr>
          <a:xfrm>
            <a:off x="9418320" y="2286000"/>
            <a:ext cx="1005840" cy="329184"/>
          </a:xfrm>
          <a:prstGeom prst="rect">
            <a:avLst/>
          </a:prstGeom>
          <a:noFill/>
          <a:ln/>
        </p:spPr>
        <p:txBody>
          <a:bodyPr wrap="square" lIns="0" tIns="0" rIns="0" bIns="0" rtlCol="0" anchor="ctr"/>
          <a:lstStyle/>
          <a:p>
            <a:pPr algn="ctr" indent="0" marL="0">
              <a:buNone/>
            </a:pPr>
            <a:r>
              <a:rPr lang="en-US" sz="1000" b="1" dirty="0">
                <a:solidFill>
                  <a:srgbClr val="1E2B22"/>
                </a:solidFill>
              </a:rPr>
              <a:t>CreditOfficer</a:t>
            </a:r>
            <a:endParaRPr lang="en-US" sz="1000" dirty="0"/>
          </a:p>
        </p:txBody>
      </p:sp>
      <p:sp>
        <p:nvSpPr>
          <p:cNvPr id="77" name="Shape 75"/>
          <p:cNvSpPr/>
          <p:nvPr/>
        </p:nvSpPr>
        <p:spPr>
          <a:xfrm>
            <a:off x="10561320" y="2286000"/>
            <a:ext cx="1005840" cy="329184"/>
          </a:xfrm>
          <a:prstGeom prst="rect">
            <a:avLst/>
          </a:prstGeom>
          <a:solidFill>
            <a:srgbClr val="EEF2EC"/>
          </a:solidFill>
          <a:ln w="12700">
            <a:solidFill>
              <a:srgbClr val="1E2B22"/>
            </a:solidFill>
            <a:prstDash val="solid"/>
          </a:ln>
        </p:spPr>
      </p:sp>
      <p:sp>
        <p:nvSpPr>
          <p:cNvPr id="78" name="Text 76"/>
          <p:cNvSpPr/>
          <p:nvPr/>
        </p:nvSpPr>
        <p:spPr>
          <a:xfrm>
            <a:off x="10561320" y="2286000"/>
            <a:ext cx="1005840" cy="329184"/>
          </a:xfrm>
          <a:prstGeom prst="rect">
            <a:avLst/>
          </a:prstGeom>
          <a:noFill/>
          <a:ln/>
        </p:spPr>
        <p:txBody>
          <a:bodyPr wrap="square" lIns="0" tIns="0" rIns="0" bIns="0" rtlCol="0" anchor="ctr"/>
          <a:lstStyle/>
          <a:p>
            <a:pPr algn="ctr" indent="0" marL="0">
              <a:buNone/>
            </a:pPr>
            <a:r>
              <a:rPr lang="en-US" sz="1000" b="1" dirty="0">
                <a:solidFill>
                  <a:srgbClr val="1E2B22"/>
                </a:solidFill>
              </a:rPr>
              <a:t>RiskEngine</a:t>
            </a:r>
            <a:endParaRPr lang="en-US" sz="1000" dirty="0"/>
          </a:p>
        </p:txBody>
      </p:sp>
      <p:sp>
        <p:nvSpPr>
          <p:cNvPr id="79" name="Shape 77"/>
          <p:cNvSpPr/>
          <p:nvPr/>
        </p:nvSpPr>
        <p:spPr>
          <a:xfrm>
            <a:off x="8842248" y="2706624"/>
            <a:ext cx="0" cy="1581912"/>
          </a:xfrm>
          <a:prstGeom prst="line">
            <a:avLst/>
          </a:prstGeom>
          <a:noFill/>
          <a:ln w="12700">
            <a:solidFill>
              <a:srgbClr val="8A968C"/>
            </a:solidFill>
            <a:prstDash val="dash"/>
          </a:ln>
        </p:spPr>
      </p:sp>
      <p:sp>
        <p:nvSpPr>
          <p:cNvPr id="80" name="Shape 78"/>
          <p:cNvSpPr/>
          <p:nvPr/>
        </p:nvSpPr>
        <p:spPr>
          <a:xfrm>
            <a:off x="9921240" y="2615184"/>
            <a:ext cx="0" cy="1673352"/>
          </a:xfrm>
          <a:prstGeom prst="line">
            <a:avLst/>
          </a:prstGeom>
          <a:noFill/>
          <a:ln w="12700">
            <a:solidFill>
              <a:srgbClr val="8A968C"/>
            </a:solidFill>
            <a:prstDash val="dash"/>
          </a:ln>
        </p:spPr>
      </p:sp>
      <p:sp>
        <p:nvSpPr>
          <p:cNvPr id="81" name="Shape 79"/>
          <p:cNvSpPr/>
          <p:nvPr/>
        </p:nvSpPr>
        <p:spPr>
          <a:xfrm>
            <a:off x="11064240" y="2615184"/>
            <a:ext cx="0" cy="1673352"/>
          </a:xfrm>
          <a:prstGeom prst="line">
            <a:avLst/>
          </a:prstGeom>
          <a:noFill/>
          <a:ln w="12700">
            <a:solidFill>
              <a:srgbClr val="8A968C"/>
            </a:solidFill>
            <a:prstDash val="dash"/>
          </a:ln>
        </p:spPr>
      </p:sp>
      <p:sp>
        <p:nvSpPr>
          <p:cNvPr id="82" name="Shape 80"/>
          <p:cNvSpPr/>
          <p:nvPr/>
        </p:nvSpPr>
        <p:spPr>
          <a:xfrm>
            <a:off x="8842248" y="2871216"/>
            <a:ext cx="1078992" cy="0"/>
          </a:xfrm>
          <a:prstGeom prst="line">
            <a:avLst/>
          </a:prstGeom>
          <a:noFill/>
          <a:ln w="12700">
            <a:solidFill>
              <a:srgbClr val="1E2B22"/>
            </a:solidFill>
            <a:prstDash val="solid"/>
            <a:tailEnd type="triangle"/>
          </a:ln>
        </p:spPr>
      </p:sp>
      <p:sp>
        <p:nvSpPr>
          <p:cNvPr id="83" name="Text 81"/>
          <p:cNvSpPr/>
          <p:nvPr/>
        </p:nvSpPr>
        <p:spPr>
          <a:xfrm>
            <a:off x="8887968" y="2715768"/>
            <a:ext cx="1033272" cy="137160"/>
          </a:xfrm>
          <a:prstGeom prst="rect">
            <a:avLst/>
          </a:prstGeom>
          <a:noFill/>
          <a:ln/>
        </p:spPr>
        <p:txBody>
          <a:bodyPr wrap="square" lIns="0" tIns="0" rIns="0" bIns="0" rtlCol="0" anchor="ctr"/>
          <a:lstStyle/>
          <a:p>
            <a:pPr indent="0" marL="0">
              <a:buNone/>
            </a:pPr>
            <a:r>
              <a:rPr lang="en-US" sz="900" dirty="0">
                <a:solidFill>
                  <a:srgbClr val="1E2B22"/>
                </a:solidFill>
              </a:rPr>
              <a:t>submitApplication()</a:t>
            </a:r>
            <a:endParaRPr lang="en-US" sz="900" dirty="0"/>
          </a:p>
        </p:txBody>
      </p:sp>
      <p:sp>
        <p:nvSpPr>
          <p:cNvPr id="84" name="Shape 82"/>
          <p:cNvSpPr/>
          <p:nvPr/>
        </p:nvSpPr>
        <p:spPr>
          <a:xfrm>
            <a:off x="9921240" y="3108960"/>
            <a:ext cx="1143000" cy="0"/>
          </a:xfrm>
          <a:prstGeom prst="line">
            <a:avLst/>
          </a:prstGeom>
          <a:noFill/>
          <a:ln w="12700">
            <a:solidFill>
              <a:srgbClr val="1E2B22"/>
            </a:solidFill>
            <a:prstDash val="solid"/>
            <a:tailEnd type="triangle"/>
          </a:ln>
        </p:spPr>
      </p:sp>
      <p:sp>
        <p:nvSpPr>
          <p:cNvPr id="85" name="Text 83"/>
          <p:cNvSpPr/>
          <p:nvPr/>
        </p:nvSpPr>
        <p:spPr>
          <a:xfrm>
            <a:off x="9966960" y="2953512"/>
            <a:ext cx="1097280" cy="137160"/>
          </a:xfrm>
          <a:prstGeom prst="rect">
            <a:avLst/>
          </a:prstGeom>
          <a:noFill/>
          <a:ln/>
        </p:spPr>
        <p:txBody>
          <a:bodyPr wrap="square" lIns="0" tIns="0" rIns="0" bIns="0" rtlCol="0" anchor="ctr"/>
          <a:lstStyle/>
          <a:p>
            <a:pPr indent="0" marL="0">
              <a:buNone/>
            </a:pPr>
            <a:r>
              <a:rPr lang="en-US" sz="900" dirty="0">
                <a:solidFill>
                  <a:srgbClr val="1E2B22"/>
                </a:solidFill>
              </a:rPr>
              <a:t>scoreApplicant()</a:t>
            </a:r>
            <a:endParaRPr lang="en-US" sz="900" dirty="0"/>
          </a:p>
        </p:txBody>
      </p:sp>
      <p:sp>
        <p:nvSpPr>
          <p:cNvPr id="86" name="Shape 84"/>
          <p:cNvSpPr/>
          <p:nvPr/>
        </p:nvSpPr>
        <p:spPr>
          <a:xfrm flipH="1">
            <a:off x="9921240" y="3328416"/>
            <a:ext cx="1143000" cy="0"/>
          </a:xfrm>
          <a:prstGeom prst="line">
            <a:avLst/>
          </a:prstGeom>
          <a:noFill/>
          <a:ln w="12700">
            <a:solidFill>
              <a:srgbClr val="1E2B22"/>
            </a:solidFill>
            <a:prstDash val="dash"/>
            <a:tailEnd type="triangle"/>
          </a:ln>
        </p:spPr>
      </p:sp>
      <p:sp>
        <p:nvSpPr>
          <p:cNvPr id="87" name="Text 85"/>
          <p:cNvSpPr/>
          <p:nvPr/>
        </p:nvSpPr>
        <p:spPr>
          <a:xfrm>
            <a:off x="9966960" y="3172968"/>
            <a:ext cx="1097280" cy="137160"/>
          </a:xfrm>
          <a:prstGeom prst="rect">
            <a:avLst/>
          </a:prstGeom>
          <a:noFill/>
          <a:ln/>
        </p:spPr>
        <p:txBody>
          <a:bodyPr wrap="square" lIns="0" tIns="0" rIns="0" bIns="0" rtlCol="0" anchor="ctr"/>
          <a:lstStyle/>
          <a:p>
            <a:pPr indent="0" marL="0">
              <a:buNone/>
            </a:pPr>
            <a:r>
              <a:rPr lang="en-US" sz="900" dirty="0">
                <a:solidFill>
                  <a:srgbClr val="1E2B22"/>
                </a:solidFill>
              </a:rPr>
              <a:t>score</a:t>
            </a:r>
            <a:endParaRPr lang="en-US" sz="900" dirty="0"/>
          </a:p>
        </p:txBody>
      </p:sp>
      <p:sp>
        <p:nvSpPr>
          <p:cNvPr id="88" name="Shape 86"/>
          <p:cNvSpPr/>
          <p:nvPr/>
        </p:nvSpPr>
        <p:spPr>
          <a:xfrm>
            <a:off x="8567928" y="3456432"/>
            <a:ext cx="2935224" cy="786384"/>
          </a:xfrm>
          <a:prstGeom prst="rect">
            <a:avLst/>
          </a:prstGeom>
          <a:ln w="19050">
            <a:solidFill>
              <a:srgbClr val="B03A2E"/>
            </a:solidFill>
            <a:prstDash val="solid"/>
          </a:ln>
        </p:spPr>
      </p:sp>
      <p:sp>
        <p:nvSpPr>
          <p:cNvPr id="89" name="Shape 87"/>
          <p:cNvSpPr/>
          <p:nvPr/>
        </p:nvSpPr>
        <p:spPr>
          <a:xfrm>
            <a:off x="8567928" y="3456432"/>
            <a:ext cx="347472" cy="182880"/>
          </a:xfrm>
          <a:prstGeom prst="rect">
            <a:avLst/>
          </a:prstGeom>
          <a:solidFill>
            <a:srgbClr val="D9F2A6"/>
          </a:solidFill>
          <a:ln w="12700">
            <a:solidFill>
              <a:srgbClr val="B03A2E"/>
            </a:solidFill>
            <a:prstDash val="solid"/>
          </a:ln>
        </p:spPr>
      </p:sp>
      <p:sp>
        <p:nvSpPr>
          <p:cNvPr id="90" name="Text 88"/>
          <p:cNvSpPr/>
          <p:nvPr/>
        </p:nvSpPr>
        <p:spPr>
          <a:xfrm>
            <a:off x="8567928" y="3456432"/>
            <a:ext cx="347472" cy="182880"/>
          </a:xfrm>
          <a:prstGeom prst="rect">
            <a:avLst/>
          </a:prstGeom>
          <a:noFill/>
          <a:ln/>
        </p:spPr>
        <p:txBody>
          <a:bodyPr wrap="square" lIns="0" tIns="0" rIns="0" bIns="0" rtlCol="0" anchor="ctr"/>
          <a:lstStyle/>
          <a:p>
            <a:pPr algn="ctr" indent="0" marL="0">
              <a:buNone/>
            </a:pPr>
            <a:r>
              <a:rPr lang="en-US" sz="1000" b="1" dirty="0">
                <a:solidFill>
                  <a:srgbClr val="1E2B22"/>
                </a:solidFill>
              </a:rPr>
              <a:t>alt</a:t>
            </a:r>
            <a:endParaRPr lang="en-US" sz="1000" dirty="0"/>
          </a:p>
        </p:txBody>
      </p:sp>
      <p:sp>
        <p:nvSpPr>
          <p:cNvPr id="91" name="Shape 89"/>
          <p:cNvSpPr/>
          <p:nvPr/>
        </p:nvSpPr>
        <p:spPr>
          <a:xfrm>
            <a:off x="8988552" y="3456432"/>
            <a:ext cx="182880" cy="182880"/>
          </a:xfrm>
          <a:prstGeom prst="ellipse">
            <a:avLst/>
          </a:prstGeom>
          <a:solidFill>
            <a:srgbClr val="B03A2E"/>
          </a:solidFill>
          <a:ln w="12700">
            <a:solidFill>
              <a:srgbClr val="FFFFFF"/>
            </a:solidFill>
            <a:prstDash val="solid"/>
          </a:ln>
        </p:spPr>
      </p:sp>
      <p:sp>
        <p:nvSpPr>
          <p:cNvPr id="92" name="Text 90"/>
          <p:cNvSpPr/>
          <p:nvPr/>
        </p:nvSpPr>
        <p:spPr>
          <a:xfrm>
            <a:off x="8988552" y="3456432"/>
            <a:ext cx="182880" cy="182880"/>
          </a:xfrm>
          <a:prstGeom prst="rect">
            <a:avLst/>
          </a:prstGeom>
          <a:noFill/>
          <a:ln/>
        </p:spPr>
        <p:txBody>
          <a:bodyPr wrap="square" lIns="0" tIns="0" rIns="0" bIns="0" rtlCol="0" anchor="ctr"/>
          <a:lstStyle/>
          <a:p>
            <a:pPr algn="ctr" indent="0" marL="0">
              <a:buNone/>
            </a:pPr>
            <a:r>
              <a:rPr lang="en-US" sz="1200" b="1" dirty="0">
                <a:solidFill>
                  <a:srgbClr val="FFFFFF"/>
                </a:solidFill>
              </a:rPr>
              <a:t>?</a:t>
            </a:r>
            <a:endParaRPr lang="en-US" sz="1200" dirty="0"/>
          </a:p>
        </p:txBody>
      </p:sp>
      <p:sp>
        <p:nvSpPr>
          <p:cNvPr id="93" name="Shape 91"/>
          <p:cNvSpPr/>
          <p:nvPr/>
        </p:nvSpPr>
        <p:spPr>
          <a:xfrm flipH="1">
            <a:off x="8842248" y="3840480"/>
            <a:ext cx="1078992" cy="0"/>
          </a:xfrm>
          <a:prstGeom prst="line">
            <a:avLst/>
          </a:prstGeom>
          <a:noFill/>
          <a:ln w="12700">
            <a:solidFill>
              <a:srgbClr val="1E2B22"/>
            </a:solidFill>
            <a:prstDash val="solid"/>
            <a:tailEnd type="triangle"/>
          </a:ln>
        </p:spPr>
      </p:sp>
      <p:sp>
        <p:nvSpPr>
          <p:cNvPr id="94" name="Text 92"/>
          <p:cNvSpPr/>
          <p:nvPr/>
        </p:nvSpPr>
        <p:spPr>
          <a:xfrm>
            <a:off x="8887968" y="3685032"/>
            <a:ext cx="1033272" cy="137160"/>
          </a:xfrm>
          <a:prstGeom prst="rect">
            <a:avLst/>
          </a:prstGeom>
          <a:noFill/>
          <a:ln/>
        </p:spPr>
        <p:txBody>
          <a:bodyPr wrap="square" lIns="0" tIns="0" rIns="0" bIns="0" rtlCol="0" anchor="ctr"/>
          <a:lstStyle/>
          <a:p>
            <a:pPr indent="0" marL="0">
              <a:buNone/>
            </a:pPr>
            <a:r>
              <a:rPr lang="en-US" sz="900" dirty="0">
                <a:solidFill>
                  <a:srgbClr val="1E2B22"/>
                </a:solidFill>
              </a:rPr>
              <a:t>approveCredit()</a:t>
            </a:r>
            <a:endParaRPr lang="en-US" sz="900" dirty="0"/>
          </a:p>
        </p:txBody>
      </p:sp>
      <p:sp>
        <p:nvSpPr>
          <p:cNvPr id="95" name="Shape 93"/>
          <p:cNvSpPr/>
          <p:nvPr/>
        </p:nvSpPr>
        <p:spPr>
          <a:xfrm>
            <a:off x="8567928" y="3904488"/>
            <a:ext cx="2935224" cy="0"/>
          </a:xfrm>
          <a:prstGeom prst="line">
            <a:avLst/>
          </a:prstGeom>
          <a:noFill/>
          <a:ln w="12700">
            <a:solidFill>
              <a:srgbClr val="B03A2E"/>
            </a:solidFill>
            <a:prstDash val="dash"/>
          </a:ln>
        </p:spPr>
      </p:sp>
      <p:sp>
        <p:nvSpPr>
          <p:cNvPr id="96" name="Shape 94"/>
          <p:cNvSpPr/>
          <p:nvPr/>
        </p:nvSpPr>
        <p:spPr>
          <a:xfrm flipH="1">
            <a:off x="8842248" y="4133088"/>
            <a:ext cx="1078992" cy="0"/>
          </a:xfrm>
          <a:prstGeom prst="line">
            <a:avLst/>
          </a:prstGeom>
          <a:noFill/>
          <a:ln w="12700">
            <a:solidFill>
              <a:srgbClr val="1E2B22"/>
            </a:solidFill>
            <a:prstDash val="solid"/>
            <a:tailEnd type="triangle"/>
          </a:ln>
        </p:spPr>
      </p:sp>
      <p:sp>
        <p:nvSpPr>
          <p:cNvPr id="97" name="Text 95"/>
          <p:cNvSpPr/>
          <p:nvPr/>
        </p:nvSpPr>
        <p:spPr>
          <a:xfrm>
            <a:off x="8887968" y="3977640"/>
            <a:ext cx="1033272" cy="137160"/>
          </a:xfrm>
          <a:prstGeom prst="rect">
            <a:avLst/>
          </a:prstGeom>
          <a:noFill/>
          <a:ln/>
        </p:spPr>
        <p:txBody>
          <a:bodyPr wrap="square" lIns="0" tIns="0" rIns="0" bIns="0" rtlCol="0" anchor="ctr"/>
          <a:lstStyle/>
          <a:p>
            <a:pPr indent="0" marL="0">
              <a:buNone/>
            </a:pPr>
            <a:r>
              <a:rPr lang="en-US" sz="900" dirty="0">
                <a:solidFill>
                  <a:srgbClr val="1E2B22"/>
                </a:solidFill>
              </a:rPr>
              <a:t>rejectApplication()</a:t>
            </a:r>
            <a:endParaRPr lang="en-US" sz="900" dirty="0"/>
          </a:p>
        </p:txBody>
      </p:sp>
      <p:sp>
        <p:nvSpPr>
          <p:cNvPr id="98" name="Text 96"/>
          <p:cNvSpPr/>
          <p:nvPr/>
        </p:nvSpPr>
        <p:spPr>
          <a:xfrm>
            <a:off x="8458200" y="4407408"/>
            <a:ext cx="3154680" cy="566928"/>
          </a:xfrm>
          <a:prstGeom prst="rect">
            <a:avLst/>
          </a:prstGeom>
          <a:solidFill>
            <a:srgbClr val="FFFFFF"/>
          </a:solidFill>
          <a:ln/>
        </p:spPr>
        <p:txBody>
          <a:bodyPr wrap="square" lIns="88900" tIns="88900" rIns="88900" bIns="88900" rtlCol="0" anchor="ctr"/>
          <a:lstStyle/>
          <a:p>
            <a:pPr indent="0" marL="0">
              <a:buNone/>
            </a:pPr>
            <a:r>
              <a:rPr lang="en-US" sz="1100" b="1" dirty="0">
                <a:solidFill>
                  <a:srgbClr val="1E2B22"/>
                </a:solidFill>
                <a:highlight>
                  <a:srgbClr val="D9F2A6"/>
                </a:highlight>
                <a:latin typeface="Consolas" pitchFamily="34" charset="0"/>
                <a:ea typeface="Consolas" pitchFamily="34" charset="-122"/>
                <a:cs typeface="Consolas" pitchFamily="34" charset="-120"/>
              </a:rPr>
              <a:t>alt</a:t>
            </a:r>
            <a:pPr indent="0" marL="0">
              <a:buNone/>
            </a:pPr>
            <a:r>
              <a:rPr lang="en-US" sz="1100" b="1" dirty="0">
                <a:solidFill>
                  <a:srgbClr val="B03A2E"/>
                </a:solidFill>
                <a:latin typeface="Calibri" pitchFamily="34" charset="0"/>
                <a:ea typeface="Calibri" pitchFamily="34" charset="-122"/>
                <a:cs typeface="Calibri" pitchFamily="34" charset="-120"/>
              </a:rPr>
              <a:t>   ← no condition</a:t>
            </a:r>
            <a:endParaRPr lang="en-US" sz="1100" dirty="0"/>
          </a:p>
        </p:txBody>
      </p:sp>
      <p:sp>
        <p:nvSpPr>
          <p:cNvPr id="99" name="reveal-bg"/>
          <p:cNvSpPr/>
          <p:nvPr/>
        </p:nvSpPr>
        <p:spPr>
          <a:xfrm>
            <a:off x="411480" y="5257800"/>
            <a:ext cx="11338560" cy="749808"/>
          </a:xfrm>
          <a:prstGeom prst="rect">
            <a:avLst/>
          </a:prstGeom>
          <a:solidFill>
            <a:srgbClr val="1E2B22"/>
          </a:solidFill>
          <a:ln w="12700">
            <a:solidFill>
              <a:srgbClr val="1E2B22"/>
            </a:solidFill>
            <a:prstDash val="solid"/>
          </a:ln>
        </p:spPr>
      </p:sp>
      <p:sp>
        <p:nvSpPr>
          <p:cNvPr id="100" name="reveal-label"/>
          <p:cNvSpPr/>
          <p:nvPr/>
        </p:nvSpPr>
        <p:spPr>
          <a:xfrm>
            <a:off x="594360" y="5257800"/>
            <a:ext cx="1600200" cy="749808"/>
          </a:xfrm>
          <a:prstGeom prst="rect">
            <a:avLst/>
          </a:prstGeom>
          <a:noFill/>
          <a:ln/>
        </p:spPr>
        <p:txBody>
          <a:bodyPr wrap="square" lIns="0" tIns="0" rIns="0" bIns="0" rtlCol="0" anchor="ctr"/>
          <a:lstStyle/>
          <a:p>
            <a:pPr indent="0" marL="0">
              <a:buNone/>
            </a:pPr>
            <a:r>
              <a:rPr lang="en-US" sz="1400" b="1" dirty="0">
                <a:solidFill>
                  <a:srgbClr val="9BD12E"/>
                </a:solidFill>
              </a:rPr>
              <a:t>pumllint, linting both files</a:t>
            </a:r>
            <a:endParaRPr lang="en-US" sz="1400" dirty="0"/>
          </a:p>
        </p:txBody>
      </p:sp>
      <p:sp>
        <p:nvSpPr>
          <p:cNvPr id="101" name="reveal-cell-1"/>
          <p:cNvSpPr/>
          <p:nvPr/>
        </p:nvSpPr>
        <p:spPr>
          <a:xfrm>
            <a:off x="2286000" y="5257800"/>
            <a:ext cx="3017520" cy="749808"/>
          </a:xfrm>
          <a:prstGeom prst="rect">
            <a:avLst/>
          </a:prstGeom>
          <a:noFill/>
          <a:ln/>
        </p:spPr>
        <p:txBody>
          <a:bodyPr wrap="square" lIns="0" tIns="0" rIns="0" bIns="0" rtlCol="0" anchor="ctr"/>
          <a:lstStyle/>
          <a:p>
            <a:pPr indent="0" marL="0">
              <a:buNone/>
            </a:pPr>
            <a:r>
              <a:rPr lang="en-US" sz="1300" b="1" dirty="0">
                <a:solidFill>
                  <a:srgbClr val="FFFFFF"/>
                </a:solidFill>
              </a:rPr>
              <a:t>ACT003 · minor</a:t>
            </a:r>
            <a:endParaRPr lang="en-US" sz="1300" dirty="0"/>
          </a:p>
          <a:p>
            <a:pPr indent="0" marL="0">
              <a:buNone/>
            </a:pPr>
            <a:r>
              <a:rPr lang="en-US" sz="1300" dirty="0">
                <a:solidFill>
                  <a:srgbClr val="FFFFFF"/>
                </a:solidFill>
              </a:rPr>
              <a:t>credit-application: the decision's branches are not labelled</a:t>
            </a:r>
            <a:endParaRPr lang="en-US" sz="1300" dirty="0"/>
          </a:p>
        </p:txBody>
      </p:sp>
      <p:sp>
        <p:nvSpPr>
          <p:cNvPr id="102" name="reveal-cell-2"/>
          <p:cNvSpPr/>
          <p:nvPr/>
        </p:nvSpPr>
        <p:spPr>
          <a:xfrm>
            <a:off x="5440680" y="5257800"/>
            <a:ext cx="3017520" cy="749808"/>
          </a:xfrm>
          <a:prstGeom prst="rect">
            <a:avLst/>
          </a:prstGeom>
          <a:noFill/>
          <a:ln/>
        </p:spPr>
        <p:txBody>
          <a:bodyPr wrap="square" lIns="0" tIns="0" rIns="0" bIns="0" rtlCol="0" anchor="ctr"/>
          <a:lstStyle/>
          <a:p>
            <a:pPr indent="0" marL="0">
              <a:buNone/>
            </a:pPr>
            <a:r>
              <a:rPr lang="en-US" sz="1300" b="1" dirty="0">
                <a:solidFill>
                  <a:srgbClr val="9BD12E"/>
                </a:solidFill>
              </a:rPr>
              <a:t>ACT002 · major</a:t>
            </a:r>
            <a:endParaRPr lang="en-US" sz="1300" dirty="0"/>
          </a:p>
          <a:p>
            <a:pPr indent="0" marL="0">
              <a:buNone/>
            </a:pPr>
            <a:r>
              <a:rPr lang="en-US" sz="1300" dirty="0">
                <a:solidFill>
                  <a:srgbClr val="FFFFFF"/>
                </a:solidFill>
              </a:rPr>
              <a:t>credit-application: the process never ends; the build fails</a:t>
            </a:r>
            <a:endParaRPr lang="en-US" sz="1300" dirty="0"/>
          </a:p>
        </p:txBody>
      </p:sp>
      <p:sp>
        <p:nvSpPr>
          <p:cNvPr id="103" name="reveal-cell-3"/>
          <p:cNvSpPr/>
          <p:nvPr/>
        </p:nvSpPr>
        <p:spPr>
          <a:xfrm>
            <a:off x="8595360" y="5257800"/>
            <a:ext cx="3017520" cy="749808"/>
          </a:xfrm>
          <a:prstGeom prst="rect">
            <a:avLst/>
          </a:prstGeom>
          <a:noFill/>
          <a:ln/>
        </p:spPr>
        <p:txBody>
          <a:bodyPr wrap="square" lIns="0" tIns="0" rIns="0" bIns="0" rtlCol="0" anchor="ctr"/>
          <a:lstStyle/>
          <a:p>
            <a:pPr indent="0" marL="0">
              <a:buNone/>
            </a:pPr>
            <a:r>
              <a:rPr lang="en-US" sz="1300" b="1" dirty="0">
                <a:solidFill>
                  <a:srgbClr val="FFFFFF"/>
                </a:solidFill>
              </a:rPr>
              <a:t>SEQ007 · minor</a:t>
            </a:r>
            <a:endParaRPr lang="en-US" sz="1300" dirty="0"/>
          </a:p>
          <a:p>
            <a:pPr indent="0" marL="0">
              <a:buNone/>
            </a:pPr>
            <a:r>
              <a:rPr lang="en-US" sz="1300" dirty="0">
                <a:solidFill>
                  <a:srgbClr val="FFFFFF"/>
                </a:solidFill>
              </a:rPr>
              <a:t>credit-decision: alt without a condition; the guess, carried down</a:t>
            </a:r>
            <a:endParaRPr lang="en-US" sz="13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02" grpId="0" animBg="1"/>
      <p:bldP spid="10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0972800" cy="365760"/>
          </a:xfrm>
          <a:prstGeom prst="rect">
            <a:avLst/>
          </a:prstGeom>
          <a:noFill/>
          <a:ln/>
        </p:spPr>
        <p:txBody>
          <a:bodyPr wrap="square" lIns="0" tIns="0" rIns="0" bIns="0" rtlCol="0" anchor="ctr"/>
          <a:lstStyle/>
          <a:p>
            <a:pPr indent="0" marL="0">
              <a:buNone/>
            </a:pPr>
            <a:r>
              <a:rPr lang="en-US" sz="1800" b="1" dirty="0">
                <a:solidFill>
                  <a:srgbClr val="1E2B22"/>
                </a:solidFill>
              </a:rPr>
              <a:t>① The problem · each file is valid, together they contradict</a:t>
            </a:r>
            <a:endParaRPr lang="en-US" sz="1800" dirty="0"/>
          </a:p>
        </p:txBody>
      </p:sp>
      <p:sp>
        <p:nvSpPr>
          <p:cNvPr id="3" name="Text 1"/>
          <p:cNvSpPr/>
          <p:nvPr/>
        </p:nvSpPr>
        <p:spPr>
          <a:xfrm>
            <a:off x="502920" y="685800"/>
            <a:ext cx="10972800" cy="685800"/>
          </a:xfrm>
          <a:prstGeom prst="rect">
            <a:avLst/>
          </a:prstGeom>
          <a:noFill/>
          <a:ln/>
        </p:spPr>
        <p:txBody>
          <a:bodyPr wrap="square" lIns="0" tIns="0" rIns="0" bIns="0" rtlCol="0" anchor="ctr"/>
          <a:lstStyle/>
          <a:p>
            <a:pPr indent="0" marL="0">
              <a:buNone/>
            </a:pPr>
            <a:r>
              <a:rPr lang="en-US" sz="4000" b="1" dirty="0">
                <a:solidFill>
                  <a:srgbClr val="3E6B48"/>
                </a:solidFill>
              </a:rPr>
              <a:t>Both render. Which one is right?</a:t>
            </a:r>
            <a:endParaRPr lang="en-US" sz="4000" dirty="0"/>
          </a:p>
        </p:txBody>
      </p:sp>
      <p:sp>
        <p:nvSpPr>
          <p:cNvPr id="4" name="Shape 2"/>
          <p:cNvSpPr/>
          <p:nvPr/>
        </p:nvSpPr>
        <p:spPr>
          <a:xfrm>
            <a:off x="411480" y="1554480"/>
            <a:ext cx="5486400" cy="3703320"/>
          </a:xfrm>
          <a:prstGeom prst="rect">
            <a:avLst/>
          </a:prstGeom>
          <a:solidFill>
            <a:srgbClr val="D5DDD0"/>
          </a:solidFill>
          <a:ln w="9525">
            <a:solidFill>
              <a:srgbClr val="B4C0AD"/>
            </a:solidFill>
            <a:prstDash val="solid"/>
          </a:ln>
        </p:spPr>
      </p:sp>
      <p:sp>
        <p:nvSpPr>
          <p:cNvPr id="5" name="Shape 3"/>
          <p:cNvSpPr/>
          <p:nvPr/>
        </p:nvSpPr>
        <p:spPr>
          <a:xfrm>
            <a:off x="411480" y="1554480"/>
            <a:ext cx="5486400" cy="457200"/>
          </a:xfrm>
          <a:prstGeom prst="rect">
            <a:avLst/>
          </a:prstGeom>
          <a:solidFill>
            <a:srgbClr val="1E2B22"/>
          </a:solidFill>
          <a:ln w="12700">
            <a:solidFill>
              <a:srgbClr val="1E2B22"/>
            </a:solidFill>
            <a:prstDash val="solid"/>
          </a:ln>
        </p:spPr>
      </p:sp>
      <p:sp>
        <p:nvSpPr>
          <p:cNvPr id="6" name="Text 4"/>
          <p:cNvSpPr/>
          <p:nvPr/>
        </p:nvSpPr>
        <p:spPr>
          <a:xfrm>
            <a:off x="594360" y="1554480"/>
            <a:ext cx="3200400" cy="457200"/>
          </a:xfrm>
          <a:prstGeom prst="rect">
            <a:avLst/>
          </a:prstGeom>
          <a:noFill/>
          <a:ln/>
        </p:spPr>
        <p:txBody>
          <a:bodyPr wrap="square" lIns="0" tIns="0" rIns="0" bIns="0" rtlCol="0" anchor="ctr"/>
          <a:lstStyle/>
          <a:p>
            <a:pPr indent="0" marL="0">
              <a:buNone/>
            </a:pPr>
            <a:r>
              <a:rPr lang="en-US" sz="1800" b="1" dirty="0">
                <a:solidFill>
                  <a:srgbClr val="FFFFFF"/>
                </a:solidFill>
                <a:latin typeface="Consolas" pitchFamily="34" charset="0"/>
                <a:ea typeface="Consolas" pitchFamily="34" charset="-122"/>
                <a:cs typeface="Consolas" pitchFamily="34" charset="-120"/>
              </a:rPr>
              <a:t>checkout.puml</a:t>
            </a:r>
            <a:endParaRPr lang="en-US" sz="1800" dirty="0"/>
          </a:p>
        </p:txBody>
      </p:sp>
      <p:sp>
        <p:nvSpPr>
          <p:cNvPr id="7" name="Shape 5"/>
          <p:cNvSpPr/>
          <p:nvPr/>
        </p:nvSpPr>
        <p:spPr>
          <a:xfrm>
            <a:off x="4434840" y="1627632"/>
            <a:ext cx="1280160" cy="310896"/>
          </a:xfrm>
          <a:prstGeom prst="roundRect">
            <a:avLst>
              <a:gd name="adj" fmla="val 50000"/>
            </a:avLst>
          </a:prstGeom>
          <a:solidFill>
            <a:srgbClr val="9BD12E"/>
          </a:solidFill>
          <a:ln w="12700">
            <a:solidFill>
              <a:srgbClr val="9BD12E"/>
            </a:solidFill>
            <a:prstDash val="solid"/>
          </a:ln>
        </p:spPr>
      </p:sp>
      <p:sp>
        <p:nvSpPr>
          <p:cNvPr id="8" name="Text 6"/>
          <p:cNvSpPr/>
          <p:nvPr/>
        </p:nvSpPr>
        <p:spPr>
          <a:xfrm>
            <a:off x="4434840" y="1627632"/>
            <a:ext cx="1280160" cy="310896"/>
          </a:xfrm>
          <a:prstGeom prst="rect">
            <a:avLst/>
          </a:prstGeom>
          <a:noFill/>
          <a:ln/>
        </p:spPr>
        <p:txBody>
          <a:bodyPr wrap="square" lIns="0" tIns="0" rIns="0" bIns="0" rtlCol="0" anchor="ctr"/>
          <a:lstStyle/>
          <a:p>
            <a:pPr algn="ctr" indent="0" marL="0">
              <a:buNone/>
            </a:pPr>
            <a:r>
              <a:rPr lang="en-US" sz="1400" b="1" dirty="0">
                <a:solidFill>
                  <a:srgbClr val="1E2B22"/>
                </a:solidFill>
              </a:rPr>
              <a:t>✓ renders</a:t>
            </a:r>
            <a:endParaRPr lang="en-US" sz="1400" dirty="0"/>
          </a:p>
        </p:txBody>
      </p:sp>
      <p:sp>
        <p:nvSpPr>
          <p:cNvPr id="9" name="Shape 7"/>
          <p:cNvSpPr/>
          <p:nvPr/>
        </p:nvSpPr>
        <p:spPr>
          <a:xfrm>
            <a:off x="594360" y="2121408"/>
            <a:ext cx="5120640" cy="1572768"/>
          </a:xfrm>
          <a:prstGeom prst="rect">
            <a:avLst/>
          </a:prstGeom>
          <a:solidFill>
            <a:srgbClr val="FFFFFF"/>
          </a:solidFill>
          <a:ln w="12700">
            <a:solidFill>
              <a:srgbClr val="B4C0AD"/>
            </a:solidFill>
            <a:prstDash val="solid"/>
          </a:ln>
        </p:spPr>
      </p:sp>
      <p:sp>
        <p:nvSpPr>
          <p:cNvPr id="10" name="Text 8"/>
          <p:cNvSpPr/>
          <p:nvPr/>
        </p:nvSpPr>
        <p:spPr>
          <a:xfrm>
            <a:off x="704088" y="2121408"/>
            <a:ext cx="4937760" cy="1572768"/>
          </a:xfrm>
          <a:prstGeom prst="rect">
            <a:avLst/>
          </a:prstGeom>
          <a:noFill/>
          <a:ln/>
        </p:spPr>
        <p:txBody>
          <a:bodyPr wrap="square" lIns="0" tIns="0" rIns="0" bIns="0" rtlCol="0" anchor="ctr"/>
          <a:lstStyle/>
          <a:p>
            <a:pPr indent="0" marL="0">
              <a:buNone/>
            </a:pPr>
            <a:r>
              <a:rPr lang="en-US" sz="1300" dirty="0">
                <a:solidFill>
                  <a:srgbClr val="6B756D"/>
                </a:solidFill>
                <a:latin typeface="Consolas" pitchFamily="34" charset="0"/>
                <a:ea typeface="Consolas" pitchFamily="34" charset="-122"/>
                <a:cs typeface="Consolas" pitchFamily="34" charset="-120"/>
              </a:rPr>
              <a:t>@startuml checkout</a:t>
            </a:r>
            <a:endParaRPr lang="en-US" sz="1300" dirty="0"/>
          </a:p>
          <a:p>
            <a:pPr indent="0" marL="0">
              <a:buNone/>
            </a:pPr>
            <a:r>
              <a:rPr lang="en-US" sz="1300" dirty="0">
                <a:solidFill>
                  <a:srgbClr val="1E2B22"/>
                </a:solidFill>
                <a:latin typeface="Consolas" pitchFamily="34" charset="0"/>
                <a:ea typeface="Consolas" pitchFamily="34" charset="-122"/>
                <a:cs typeface="Consolas" pitchFamily="34" charset="-120"/>
              </a:rPr>
              <a:t>actor Customer</a:t>
            </a:r>
            <a:endParaRPr lang="en-US" sz="1300" dirty="0"/>
          </a:p>
          <a:p>
            <a:pPr indent="0" marL="0">
              <a:buNone/>
            </a:pPr>
            <a:r>
              <a:rPr lang="en-US" sz="1300" dirty="0">
                <a:solidFill>
                  <a:srgbClr val="1E2B22"/>
                </a:solidFill>
                <a:latin typeface="Consolas" pitchFamily="34" charset="0"/>
                <a:ea typeface="Consolas" pitchFamily="34" charset="-122"/>
                <a:cs typeface="Consolas" pitchFamily="34" charset="-120"/>
              </a:rPr>
              <a:t>participant OrderService </a:t>
            </a:r>
            <a:pPr indent="0" marL="0">
              <a:buNone/>
            </a:pPr>
            <a:r>
              <a:rPr lang="en-US" sz="1300" b="1" dirty="0">
                <a:solidFill>
                  <a:srgbClr val="1E2B22"/>
                </a:solidFill>
                <a:highlight>
                  <a:srgbClr val="D9F2A6"/>
                </a:highlight>
                <a:latin typeface="Consolas" pitchFamily="34" charset="0"/>
                <a:ea typeface="Consolas" pitchFamily="34" charset="-122"/>
                <a:cs typeface="Consolas" pitchFamily="34" charset="-120"/>
              </a:rPr>
              <a:t>&lt;&lt;service&gt;&gt;</a:t>
            </a:r>
            <a:endParaRPr lang="en-US" sz="1300" dirty="0"/>
          </a:p>
          <a:p>
            <a:pPr indent="0" marL="0">
              <a:buNone/>
            </a:pPr>
            <a:r>
              <a:rPr lang="en-US" sz="1300" dirty="0">
                <a:solidFill>
                  <a:srgbClr val="1E2B22"/>
                </a:solidFill>
                <a:latin typeface="Consolas" pitchFamily="34" charset="0"/>
                <a:ea typeface="Consolas" pitchFamily="34" charset="-122"/>
                <a:cs typeface="Consolas" pitchFamily="34" charset="-120"/>
              </a:rPr>
              <a:t>participant Payments</a:t>
            </a:r>
            <a:endParaRPr lang="en-US" sz="1300" dirty="0"/>
          </a:p>
          <a:p>
            <a:pPr indent="0" marL="0">
              <a:buNone/>
            </a:pPr>
            <a:r>
              <a:rPr lang="en-US" sz="1300" dirty="0">
                <a:solidFill>
                  <a:srgbClr val="1E2B22"/>
                </a:solidFill>
                <a:latin typeface="Consolas" pitchFamily="34" charset="0"/>
                <a:ea typeface="Consolas" pitchFamily="34" charset="-122"/>
                <a:cs typeface="Consolas" pitchFamily="34" charset="-120"/>
              </a:rPr>
              <a:t>Customer -&gt; OrderService : placeOrder()</a:t>
            </a:r>
            <a:endParaRPr lang="en-US" sz="1300" dirty="0"/>
          </a:p>
          <a:p>
            <a:pPr indent="0" marL="0">
              <a:buNone/>
            </a:pPr>
            <a:r>
              <a:rPr lang="en-US" sz="1300" dirty="0">
                <a:solidFill>
                  <a:srgbClr val="1E2B22"/>
                </a:solidFill>
                <a:latin typeface="Consolas" pitchFamily="34" charset="0"/>
                <a:ea typeface="Consolas" pitchFamily="34" charset="-122"/>
                <a:cs typeface="Consolas" pitchFamily="34" charset="-120"/>
              </a:rPr>
              <a:t>OrderService -&gt; Payments : charge()</a:t>
            </a:r>
            <a:endParaRPr lang="en-US" sz="1300" dirty="0"/>
          </a:p>
          <a:p>
            <a:pPr indent="0" marL="0">
              <a:buNone/>
            </a:pPr>
            <a:r>
              <a:rPr lang="en-US" sz="1300" dirty="0">
                <a:solidFill>
                  <a:srgbClr val="6B756D"/>
                </a:solidFill>
                <a:latin typeface="Consolas" pitchFamily="34" charset="0"/>
                <a:ea typeface="Consolas" pitchFamily="34" charset="-122"/>
                <a:cs typeface="Consolas" pitchFamily="34" charset="-120"/>
              </a:rPr>
              <a:t>@enduml</a:t>
            </a:r>
            <a:endParaRPr lang="en-US" sz="1300" dirty="0"/>
          </a:p>
        </p:txBody>
      </p:sp>
      <p:sp>
        <p:nvSpPr>
          <p:cNvPr id="11" name="Shape 9"/>
          <p:cNvSpPr/>
          <p:nvPr/>
        </p:nvSpPr>
        <p:spPr>
          <a:xfrm>
            <a:off x="594360" y="3803904"/>
            <a:ext cx="5120640" cy="1316736"/>
          </a:xfrm>
          <a:prstGeom prst="rect">
            <a:avLst/>
          </a:prstGeom>
          <a:solidFill>
            <a:srgbClr val="FFFFFF"/>
          </a:solidFill>
          <a:ln w="12700">
            <a:solidFill>
              <a:srgbClr val="B4C0AD"/>
            </a:solidFill>
            <a:prstDash val="solid"/>
          </a:ln>
        </p:spPr>
      </p:sp>
      <p:sp>
        <p:nvSpPr>
          <p:cNvPr id="12" name="Shape 10"/>
          <p:cNvSpPr/>
          <p:nvPr/>
        </p:nvSpPr>
        <p:spPr>
          <a:xfrm>
            <a:off x="1353312" y="3895344"/>
            <a:ext cx="128016" cy="128016"/>
          </a:xfrm>
          <a:prstGeom prst="ellipse">
            <a:avLst/>
          </a:prstGeom>
          <a:solidFill>
            <a:srgbClr val="FFFFFF"/>
          </a:solidFill>
          <a:ln w="15875">
            <a:solidFill>
              <a:srgbClr val="1E2B22"/>
            </a:solidFill>
            <a:prstDash val="solid"/>
          </a:ln>
        </p:spPr>
      </p:sp>
      <p:sp>
        <p:nvSpPr>
          <p:cNvPr id="13" name="Shape 11"/>
          <p:cNvSpPr/>
          <p:nvPr/>
        </p:nvSpPr>
        <p:spPr>
          <a:xfrm>
            <a:off x="1417320" y="4023360"/>
            <a:ext cx="0" cy="146304"/>
          </a:xfrm>
          <a:prstGeom prst="line">
            <a:avLst/>
          </a:prstGeom>
          <a:noFill/>
          <a:ln w="15875">
            <a:solidFill>
              <a:srgbClr val="1E2B22"/>
            </a:solidFill>
            <a:prstDash val="solid"/>
          </a:ln>
        </p:spPr>
      </p:sp>
      <p:sp>
        <p:nvSpPr>
          <p:cNvPr id="14" name="Shape 12"/>
          <p:cNvSpPr/>
          <p:nvPr/>
        </p:nvSpPr>
        <p:spPr>
          <a:xfrm>
            <a:off x="1307592" y="4069080"/>
            <a:ext cx="219456" cy="0"/>
          </a:xfrm>
          <a:prstGeom prst="line">
            <a:avLst/>
          </a:prstGeom>
          <a:noFill/>
          <a:ln w="15875">
            <a:solidFill>
              <a:srgbClr val="1E2B22"/>
            </a:solidFill>
            <a:prstDash val="solid"/>
          </a:ln>
        </p:spPr>
      </p:sp>
      <p:sp>
        <p:nvSpPr>
          <p:cNvPr id="15" name="Shape 13"/>
          <p:cNvSpPr/>
          <p:nvPr/>
        </p:nvSpPr>
        <p:spPr>
          <a:xfrm flipH="1">
            <a:off x="1325880" y="4169664"/>
            <a:ext cx="91440" cy="91440"/>
          </a:xfrm>
          <a:prstGeom prst="line">
            <a:avLst/>
          </a:prstGeom>
          <a:noFill/>
          <a:ln w="15875">
            <a:solidFill>
              <a:srgbClr val="1E2B22"/>
            </a:solidFill>
            <a:prstDash val="solid"/>
          </a:ln>
        </p:spPr>
      </p:sp>
      <p:sp>
        <p:nvSpPr>
          <p:cNvPr id="16" name="Shape 14"/>
          <p:cNvSpPr/>
          <p:nvPr/>
        </p:nvSpPr>
        <p:spPr>
          <a:xfrm>
            <a:off x="1417320" y="4169664"/>
            <a:ext cx="91440" cy="91440"/>
          </a:xfrm>
          <a:prstGeom prst="line">
            <a:avLst/>
          </a:prstGeom>
          <a:noFill/>
          <a:ln w="15875">
            <a:solidFill>
              <a:srgbClr val="1E2B22"/>
            </a:solidFill>
            <a:prstDash val="solid"/>
          </a:ln>
        </p:spPr>
      </p:sp>
      <p:sp>
        <p:nvSpPr>
          <p:cNvPr id="17" name="Text 15"/>
          <p:cNvSpPr/>
          <p:nvPr/>
        </p:nvSpPr>
        <p:spPr>
          <a:xfrm>
            <a:off x="685800" y="4242816"/>
            <a:ext cx="1463040" cy="164592"/>
          </a:xfrm>
          <a:prstGeom prst="rect">
            <a:avLst/>
          </a:prstGeom>
          <a:noFill/>
          <a:ln/>
        </p:spPr>
        <p:txBody>
          <a:bodyPr wrap="square" lIns="0" tIns="0" rIns="0" bIns="0" rtlCol="0" anchor="ctr"/>
          <a:lstStyle/>
          <a:p>
            <a:pPr algn="ctr" indent="0" marL="0">
              <a:buNone/>
            </a:pPr>
            <a:r>
              <a:rPr lang="en-US" sz="1200" dirty="0">
                <a:solidFill>
                  <a:srgbClr val="1E2B22"/>
                </a:solidFill>
              </a:rPr>
              <a:t>Customer</a:t>
            </a:r>
            <a:endParaRPr lang="en-US" sz="1200" dirty="0"/>
          </a:p>
        </p:txBody>
      </p:sp>
      <p:sp>
        <p:nvSpPr>
          <p:cNvPr id="18" name="Shape 16"/>
          <p:cNvSpPr/>
          <p:nvPr/>
        </p:nvSpPr>
        <p:spPr>
          <a:xfrm>
            <a:off x="2423160" y="3895344"/>
            <a:ext cx="1463040" cy="475488"/>
          </a:xfrm>
          <a:prstGeom prst="rect">
            <a:avLst/>
          </a:prstGeom>
          <a:solidFill>
            <a:srgbClr val="EEF2EC"/>
          </a:solidFill>
          <a:ln w="12700">
            <a:solidFill>
              <a:srgbClr val="1E2B22"/>
            </a:solidFill>
            <a:prstDash val="solid"/>
          </a:ln>
        </p:spPr>
      </p:sp>
      <p:sp>
        <p:nvSpPr>
          <p:cNvPr id="19" name="Text 17"/>
          <p:cNvSpPr/>
          <p:nvPr/>
        </p:nvSpPr>
        <p:spPr>
          <a:xfrm>
            <a:off x="2423160" y="3895344"/>
            <a:ext cx="1463040" cy="475488"/>
          </a:xfrm>
          <a:prstGeom prst="rect">
            <a:avLst/>
          </a:prstGeom>
          <a:noFill/>
          <a:ln/>
        </p:spPr>
        <p:txBody>
          <a:bodyPr wrap="square" lIns="0" tIns="0" rIns="0" bIns="0" rtlCol="0" anchor="ctr"/>
          <a:lstStyle/>
          <a:p>
            <a:pPr algn="ctr" indent="0" marL="0">
              <a:buNone/>
            </a:pPr>
            <a:r>
              <a:rPr lang="en-US" sz="1200" b="1" i="1" dirty="0">
                <a:solidFill>
                  <a:srgbClr val="1E2B22"/>
                </a:solidFill>
                <a:highlight>
                  <a:srgbClr val="D9F2A6"/>
                </a:highlight>
              </a:rPr>
              <a:t>«service»</a:t>
            </a:r>
            <a:endParaRPr lang="en-US" sz="1200" dirty="0"/>
          </a:p>
          <a:p>
            <a:pPr algn="ctr" indent="0" marL="0">
              <a:buNone/>
            </a:pPr>
            <a:r>
              <a:rPr lang="en-US" sz="1300" b="1" dirty="0">
                <a:solidFill>
                  <a:srgbClr val="1E2B22"/>
                </a:solidFill>
              </a:rPr>
              <a:t>OrderService</a:t>
            </a:r>
            <a:endParaRPr lang="en-US" sz="1200" dirty="0"/>
          </a:p>
        </p:txBody>
      </p:sp>
      <p:sp>
        <p:nvSpPr>
          <p:cNvPr id="20" name="Shape 18"/>
          <p:cNvSpPr/>
          <p:nvPr/>
        </p:nvSpPr>
        <p:spPr>
          <a:xfrm>
            <a:off x="4160520" y="3895344"/>
            <a:ext cx="1463040" cy="475488"/>
          </a:xfrm>
          <a:prstGeom prst="rect">
            <a:avLst/>
          </a:prstGeom>
          <a:solidFill>
            <a:srgbClr val="EEF2EC"/>
          </a:solidFill>
          <a:ln w="12700">
            <a:solidFill>
              <a:srgbClr val="1E2B22"/>
            </a:solidFill>
            <a:prstDash val="solid"/>
          </a:ln>
        </p:spPr>
      </p:sp>
      <p:sp>
        <p:nvSpPr>
          <p:cNvPr id="21" name="Text 19"/>
          <p:cNvSpPr/>
          <p:nvPr/>
        </p:nvSpPr>
        <p:spPr>
          <a:xfrm>
            <a:off x="4160520" y="3895344"/>
            <a:ext cx="1463040" cy="475488"/>
          </a:xfrm>
          <a:prstGeom prst="rect">
            <a:avLst/>
          </a:prstGeom>
          <a:noFill/>
          <a:ln/>
        </p:spPr>
        <p:txBody>
          <a:bodyPr wrap="square" lIns="0" tIns="0" rIns="0" bIns="0" rtlCol="0" anchor="ctr"/>
          <a:lstStyle/>
          <a:p>
            <a:pPr algn="ctr" indent="0" marL="0">
              <a:buNone/>
            </a:pPr>
            <a:r>
              <a:rPr lang="en-US" sz="1300" b="1" dirty="0">
                <a:solidFill>
                  <a:srgbClr val="1E2B22"/>
                </a:solidFill>
              </a:rPr>
              <a:t>Payments</a:t>
            </a:r>
            <a:endParaRPr lang="en-US" sz="1300" dirty="0"/>
          </a:p>
        </p:txBody>
      </p:sp>
      <p:sp>
        <p:nvSpPr>
          <p:cNvPr id="22" name="Shape 20"/>
          <p:cNvSpPr/>
          <p:nvPr/>
        </p:nvSpPr>
        <p:spPr>
          <a:xfrm>
            <a:off x="1417320" y="4425696"/>
            <a:ext cx="0" cy="621792"/>
          </a:xfrm>
          <a:prstGeom prst="line">
            <a:avLst/>
          </a:prstGeom>
          <a:noFill/>
          <a:ln w="12700">
            <a:solidFill>
              <a:srgbClr val="8A968C"/>
            </a:solidFill>
            <a:prstDash val="dash"/>
          </a:ln>
        </p:spPr>
      </p:sp>
      <p:sp>
        <p:nvSpPr>
          <p:cNvPr id="23" name="Shape 21"/>
          <p:cNvSpPr/>
          <p:nvPr/>
        </p:nvSpPr>
        <p:spPr>
          <a:xfrm>
            <a:off x="3154680" y="4370832"/>
            <a:ext cx="0" cy="676656"/>
          </a:xfrm>
          <a:prstGeom prst="line">
            <a:avLst/>
          </a:prstGeom>
          <a:noFill/>
          <a:ln w="12700">
            <a:solidFill>
              <a:srgbClr val="8A968C"/>
            </a:solidFill>
            <a:prstDash val="dash"/>
          </a:ln>
        </p:spPr>
      </p:sp>
      <p:sp>
        <p:nvSpPr>
          <p:cNvPr id="24" name="Shape 22"/>
          <p:cNvSpPr/>
          <p:nvPr/>
        </p:nvSpPr>
        <p:spPr>
          <a:xfrm>
            <a:off x="4892040" y="4370832"/>
            <a:ext cx="0" cy="676656"/>
          </a:xfrm>
          <a:prstGeom prst="line">
            <a:avLst/>
          </a:prstGeom>
          <a:noFill/>
          <a:ln w="12700">
            <a:solidFill>
              <a:srgbClr val="8A968C"/>
            </a:solidFill>
            <a:prstDash val="dash"/>
          </a:ln>
        </p:spPr>
      </p:sp>
      <p:sp>
        <p:nvSpPr>
          <p:cNvPr id="25" name="Shape 23"/>
          <p:cNvSpPr/>
          <p:nvPr/>
        </p:nvSpPr>
        <p:spPr>
          <a:xfrm>
            <a:off x="1417320" y="4718304"/>
            <a:ext cx="1737360" cy="0"/>
          </a:xfrm>
          <a:prstGeom prst="line">
            <a:avLst/>
          </a:prstGeom>
          <a:noFill/>
          <a:ln w="15875">
            <a:solidFill>
              <a:srgbClr val="1E2B22"/>
            </a:solidFill>
            <a:prstDash val="solid"/>
            <a:tailEnd type="triangle"/>
          </a:ln>
        </p:spPr>
      </p:sp>
      <p:sp>
        <p:nvSpPr>
          <p:cNvPr id="26" name="Text 24"/>
          <p:cNvSpPr/>
          <p:nvPr/>
        </p:nvSpPr>
        <p:spPr>
          <a:xfrm>
            <a:off x="1490472" y="4517136"/>
            <a:ext cx="1645920" cy="182880"/>
          </a:xfrm>
          <a:prstGeom prst="rect">
            <a:avLst/>
          </a:prstGeom>
          <a:noFill/>
          <a:ln/>
        </p:spPr>
        <p:txBody>
          <a:bodyPr wrap="square" lIns="0" tIns="0" rIns="0" bIns="0" rtlCol="0" anchor="b"/>
          <a:lstStyle/>
          <a:p>
            <a:pPr indent="0" marL="0">
              <a:buNone/>
            </a:pPr>
            <a:r>
              <a:rPr lang="en-US" sz="1200" dirty="0">
                <a:solidFill>
                  <a:srgbClr val="1E2B22"/>
                </a:solidFill>
                <a:latin typeface="Consolas" pitchFamily="34" charset="0"/>
                <a:ea typeface="Consolas" pitchFamily="34" charset="-122"/>
                <a:cs typeface="Consolas" pitchFamily="34" charset="-120"/>
              </a:rPr>
              <a:t>placeOrder()</a:t>
            </a:r>
            <a:endParaRPr lang="en-US" sz="1200" dirty="0"/>
          </a:p>
        </p:txBody>
      </p:sp>
      <p:sp>
        <p:nvSpPr>
          <p:cNvPr id="27" name="Shape 25"/>
          <p:cNvSpPr/>
          <p:nvPr/>
        </p:nvSpPr>
        <p:spPr>
          <a:xfrm>
            <a:off x="3154680" y="5029200"/>
            <a:ext cx="1737360" cy="0"/>
          </a:xfrm>
          <a:prstGeom prst="line">
            <a:avLst/>
          </a:prstGeom>
          <a:noFill/>
          <a:ln w="15875">
            <a:solidFill>
              <a:srgbClr val="1E2B22"/>
            </a:solidFill>
            <a:prstDash val="solid"/>
            <a:tailEnd type="triangle"/>
          </a:ln>
        </p:spPr>
      </p:sp>
      <p:sp>
        <p:nvSpPr>
          <p:cNvPr id="28" name="Text 26"/>
          <p:cNvSpPr/>
          <p:nvPr/>
        </p:nvSpPr>
        <p:spPr>
          <a:xfrm>
            <a:off x="3227832" y="4828032"/>
            <a:ext cx="1645920" cy="182880"/>
          </a:xfrm>
          <a:prstGeom prst="rect">
            <a:avLst/>
          </a:prstGeom>
          <a:noFill/>
          <a:ln/>
        </p:spPr>
        <p:txBody>
          <a:bodyPr wrap="square" lIns="0" tIns="0" rIns="0" bIns="0" rtlCol="0" anchor="b"/>
          <a:lstStyle/>
          <a:p>
            <a:pPr indent="0" marL="0">
              <a:buNone/>
            </a:pPr>
            <a:r>
              <a:rPr lang="en-US" sz="1200" dirty="0">
                <a:solidFill>
                  <a:srgbClr val="1E2B22"/>
                </a:solidFill>
                <a:latin typeface="Consolas" pitchFamily="34" charset="0"/>
                <a:ea typeface="Consolas" pitchFamily="34" charset="-122"/>
                <a:cs typeface="Consolas" pitchFamily="34" charset="-120"/>
              </a:rPr>
              <a:t>charge()</a:t>
            </a:r>
            <a:endParaRPr lang="en-US" sz="1200" dirty="0"/>
          </a:p>
        </p:txBody>
      </p:sp>
      <p:sp>
        <p:nvSpPr>
          <p:cNvPr id="29" name="Shape 27"/>
          <p:cNvSpPr/>
          <p:nvPr/>
        </p:nvSpPr>
        <p:spPr>
          <a:xfrm>
            <a:off x="6291072" y="1554480"/>
            <a:ext cx="5486400" cy="3703320"/>
          </a:xfrm>
          <a:prstGeom prst="rect">
            <a:avLst/>
          </a:prstGeom>
          <a:solidFill>
            <a:srgbClr val="D5DDD0"/>
          </a:solidFill>
          <a:ln w="9525">
            <a:solidFill>
              <a:srgbClr val="B4C0AD"/>
            </a:solidFill>
            <a:prstDash val="solid"/>
          </a:ln>
        </p:spPr>
      </p:sp>
      <p:sp>
        <p:nvSpPr>
          <p:cNvPr id="30" name="Shape 28"/>
          <p:cNvSpPr/>
          <p:nvPr/>
        </p:nvSpPr>
        <p:spPr>
          <a:xfrm>
            <a:off x="6291072" y="1554480"/>
            <a:ext cx="5486400" cy="457200"/>
          </a:xfrm>
          <a:prstGeom prst="rect">
            <a:avLst/>
          </a:prstGeom>
          <a:solidFill>
            <a:srgbClr val="1E2B22"/>
          </a:solidFill>
          <a:ln w="12700">
            <a:solidFill>
              <a:srgbClr val="1E2B22"/>
            </a:solidFill>
            <a:prstDash val="solid"/>
          </a:ln>
        </p:spPr>
      </p:sp>
      <p:sp>
        <p:nvSpPr>
          <p:cNvPr id="31" name="Text 29"/>
          <p:cNvSpPr/>
          <p:nvPr/>
        </p:nvSpPr>
        <p:spPr>
          <a:xfrm>
            <a:off x="6473952" y="1554480"/>
            <a:ext cx="3200400" cy="457200"/>
          </a:xfrm>
          <a:prstGeom prst="rect">
            <a:avLst/>
          </a:prstGeom>
          <a:noFill/>
          <a:ln/>
        </p:spPr>
        <p:txBody>
          <a:bodyPr wrap="square" lIns="0" tIns="0" rIns="0" bIns="0" rtlCol="0" anchor="ctr"/>
          <a:lstStyle/>
          <a:p>
            <a:pPr indent="0" marL="0">
              <a:buNone/>
            </a:pPr>
            <a:r>
              <a:rPr lang="en-US" sz="1800" b="1" dirty="0">
                <a:solidFill>
                  <a:srgbClr val="FFFFFF"/>
                </a:solidFill>
                <a:latin typeface="Consolas" pitchFamily="34" charset="0"/>
                <a:ea typeface="Consolas" pitchFamily="34" charset="-122"/>
                <a:cs typeface="Consolas" pitchFamily="34" charset="-120"/>
              </a:rPr>
              <a:t>refund.puml</a:t>
            </a:r>
            <a:endParaRPr lang="en-US" sz="1800" dirty="0"/>
          </a:p>
        </p:txBody>
      </p:sp>
      <p:sp>
        <p:nvSpPr>
          <p:cNvPr id="32" name="Shape 30"/>
          <p:cNvSpPr/>
          <p:nvPr/>
        </p:nvSpPr>
        <p:spPr>
          <a:xfrm>
            <a:off x="10314432" y="1627632"/>
            <a:ext cx="1280160" cy="310896"/>
          </a:xfrm>
          <a:prstGeom prst="roundRect">
            <a:avLst>
              <a:gd name="adj" fmla="val 50000"/>
            </a:avLst>
          </a:prstGeom>
          <a:solidFill>
            <a:srgbClr val="9BD12E"/>
          </a:solidFill>
          <a:ln w="12700">
            <a:solidFill>
              <a:srgbClr val="9BD12E"/>
            </a:solidFill>
            <a:prstDash val="solid"/>
          </a:ln>
        </p:spPr>
      </p:sp>
      <p:sp>
        <p:nvSpPr>
          <p:cNvPr id="33" name="Text 31"/>
          <p:cNvSpPr/>
          <p:nvPr/>
        </p:nvSpPr>
        <p:spPr>
          <a:xfrm>
            <a:off x="10314432" y="1627632"/>
            <a:ext cx="1280160" cy="310896"/>
          </a:xfrm>
          <a:prstGeom prst="rect">
            <a:avLst/>
          </a:prstGeom>
          <a:noFill/>
          <a:ln/>
        </p:spPr>
        <p:txBody>
          <a:bodyPr wrap="square" lIns="0" tIns="0" rIns="0" bIns="0" rtlCol="0" anchor="ctr"/>
          <a:lstStyle/>
          <a:p>
            <a:pPr algn="ctr" indent="0" marL="0">
              <a:buNone/>
            </a:pPr>
            <a:r>
              <a:rPr lang="en-US" sz="1400" b="1" dirty="0">
                <a:solidFill>
                  <a:srgbClr val="1E2B22"/>
                </a:solidFill>
              </a:rPr>
              <a:t>✓ renders</a:t>
            </a:r>
            <a:endParaRPr lang="en-US" sz="1400" dirty="0"/>
          </a:p>
        </p:txBody>
      </p:sp>
      <p:sp>
        <p:nvSpPr>
          <p:cNvPr id="34" name="Shape 32"/>
          <p:cNvSpPr/>
          <p:nvPr/>
        </p:nvSpPr>
        <p:spPr>
          <a:xfrm>
            <a:off x="6473952" y="2121408"/>
            <a:ext cx="5120640" cy="1572768"/>
          </a:xfrm>
          <a:prstGeom prst="rect">
            <a:avLst/>
          </a:prstGeom>
          <a:solidFill>
            <a:srgbClr val="FFFFFF"/>
          </a:solidFill>
          <a:ln w="12700">
            <a:solidFill>
              <a:srgbClr val="B4C0AD"/>
            </a:solidFill>
            <a:prstDash val="solid"/>
          </a:ln>
        </p:spPr>
      </p:sp>
      <p:sp>
        <p:nvSpPr>
          <p:cNvPr id="35" name="Text 33"/>
          <p:cNvSpPr/>
          <p:nvPr/>
        </p:nvSpPr>
        <p:spPr>
          <a:xfrm>
            <a:off x="6583680" y="2121408"/>
            <a:ext cx="4937760" cy="1572768"/>
          </a:xfrm>
          <a:prstGeom prst="rect">
            <a:avLst/>
          </a:prstGeom>
          <a:noFill/>
          <a:ln/>
        </p:spPr>
        <p:txBody>
          <a:bodyPr wrap="square" lIns="0" tIns="0" rIns="0" bIns="0" rtlCol="0" anchor="ctr"/>
          <a:lstStyle/>
          <a:p>
            <a:pPr indent="0" marL="0">
              <a:buNone/>
            </a:pPr>
            <a:r>
              <a:rPr lang="en-US" sz="1300" dirty="0">
                <a:solidFill>
                  <a:srgbClr val="6B756D"/>
                </a:solidFill>
                <a:latin typeface="Consolas" pitchFamily="34" charset="0"/>
                <a:ea typeface="Consolas" pitchFamily="34" charset="-122"/>
                <a:cs typeface="Consolas" pitchFamily="34" charset="-120"/>
              </a:rPr>
              <a:t>@startuml refund</a:t>
            </a:r>
            <a:endParaRPr lang="en-US" sz="1300" dirty="0"/>
          </a:p>
          <a:p>
            <a:pPr indent="0" marL="0">
              <a:buNone/>
            </a:pPr>
            <a:r>
              <a:rPr lang="en-US" sz="1300" dirty="0">
                <a:solidFill>
                  <a:srgbClr val="1E2B22"/>
                </a:solidFill>
                <a:latin typeface="Consolas" pitchFamily="34" charset="0"/>
                <a:ea typeface="Consolas" pitchFamily="34" charset="-122"/>
                <a:cs typeface="Consolas" pitchFamily="34" charset="-120"/>
              </a:rPr>
              <a:t>actor Customer</a:t>
            </a:r>
            <a:endParaRPr lang="en-US" sz="1300" dirty="0"/>
          </a:p>
          <a:p>
            <a:pPr indent="0" marL="0">
              <a:buNone/>
            </a:pPr>
            <a:r>
              <a:rPr lang="en-US" sz="1300" dirty="0">
                <a:solidFill>
                  <a:srgbClr val="1E2B22"/>
                </a:solidFill>
                <a:latin typeface="Consolas" pitchFamily="34" charset="0"/>
                <a:ea typeface="Consolas" pitchFamily="34" charset="-122"/>
                <a:cs typeface="Consolas" pitchFamily="34" charset="-120"/>
              </a:rPr>
              <a:t>participant OrderService </a:t>
            </a:r>
            <a:pPr indent="0" marL="0">
              <a:buNone/>
            </a:pPr>
            <a:r>
              <a:rPr lang="en-US" sz="1300" b="1" dirty="0">
                <a:solidFill>
                  <a:srgbClr val="1E2B22"/>
                </a:solidFill>
                <a:highlight>
                  <a:srgbClr val="D9F2A6"/>
                </a:highlight>
                <a:latin typeface="Consolas" pitchFamily="34" charset="0"/>
                <a:ea typeface="Consolas" pitchFamily="34" charset="-122"/>
                <a:cs typeface="Consolas" pitchFamily="34" charset="-120"/>
              </a:rPr>
              <a:t>&lt;&lt;gateway&gt;&gt;</a:t>
            </a:r>
            <a:endParaRPr lang="en-US" sz="1300" dirty="0"/>
          </a:p>
          <a:p>
            <a:pPr indent="0" marL="0">
              <a:buNone/>
            </a:pPr>
            <a:r>
              <a:rPr lang="en-US" sz="1300" dirty="0">
                <a:solidFill>
                  <a:srgbClr val="1E2B22"/>
                </a:solidFill>
                <a:latin typeface="Consolas" pitchFamily="34" charset="0"/>
                <a:ea typeface="Consolas" pitchFamily="34" charset="-122"/>
                <a:cs typeface="Consolas" pitchFamily="34" charset="-120"/>
              </a:rPr>
              <a:t>participant Payments</a:t>
            </a:r>
            <a:endParaRPr lang="en-US" sz="1300" dirty="0"/>
          </a:p>
          <a:p>
            <a:pPr indent="0" marL="0">
              <a:buNone/>
            </a:pPr>
            <a:r>
              <a:rPr lang="en-US" sz="1300" dirty="0">
                <a:solidFill>
                  <a:srgbClr val="1E2B22"/>
                </a:solidFill>
                <a:latin typeface="Consolas" pitchFamily="34" charset="0"/>
                <a:ea typeface="Consolas" pitchFamily="34" charset="-122"/>
                <a:cs typeface="Consolas" pitchFamily="34" charset="-120"/>
              </a:rPr>
              <a:t>Customer -&gt; OrderService : requestRefund()</a:t>
            </a:r>
            <a:endParaRPr lang="en-US" sz="1300" dirty="0"/>
          </a:p>
          <a:p>
            <a:pPr indent="0" marL="0">
              <a:buNone/>
            </a:pPr>
            <a:r>
              <a:rPr lang="en-US" sz="1300" dirty="0">
                <a:solidFill>
                  <a:srgbClr val="1E2B22"/>
                </a:solidFill>
                <a:latin typeface="Consolas" pitchFamily="34" charset="0"/>
                <a:ea typeface="Consolas" pitchFamily="34" charset="-122"/>
                <a:cs typeface="Consolas" pitchFamily="34" charset="-120"/>
              </a:rPr>
              <a:t>OrderService -&gt; Payments : refund()</a:t>
            </a:r>
            <a:endParaRPr lang="en-US" sz="1300" dirty="0"/>
          </a:p>
          <a:p>
            <a:pPr indent="0" marL="0">
              <a:buNone/>
            </a:pPr>
            <a:r>
              <a:rPr lang="en-US" sz="1300" dirty="0">
                <a:solidFill>
                  <a:srgbClr val="6B756D"/>
                </a:solidFill>
                <a:latin typeface="Consolas" pitchFamily="34" charset="0"/>
                <a:ea typeface="Consolas" pitchFamily="34" charset="-122"/>
                <a:cs typeface="Consolas" pitchFamily="34" charset="-120"/>
              </a:rPr>
              <a:t>@enduml</a:t>
            </a:r>
            <a:endParaRPr lang="en-US" sz="1300" dirty="0"/>
          </a:p>
        </p:txBody>
      </p:sp>
      <p:sp>
        <p:nvSpPr>
          <p:cNvPr id="36" name="Shape 34"/>
          <p:cNvSpPr/>
          <p:nvPr/>
        </p:nvSpPr>
        <p:spPr>
          <a:xfrm>
            <a:off x="6473952" y="3803904"/>
            <a:ext cx="5120640" cy="1316736"/>
          </a:xfrm>
          <a:prstGeom prst="rect">
            <a:avLst/>
          </a:prstGeom>
          <a:solidFill>
            <a:srgbClr val="FFFFFF"/>
          </a:solidFill>
          <a:ln w="12700">
            <a:solidFill>
              <a:srgbClr val="B4C0AD"/>
            </a:solidFill>
            <a:prstDash val="solid"/>
          </a:ln>
        </p:spPr>
      </p:sp>
      <p:sp>
        <p:nvSpPr>
          <p:cNvPr id="37" name="Shape 35"/>
          <p:cNvSpPr/>
          <p:nvPr/>
        </p:nvSpPr>
        <p:spPr>
          <a:xfrm>
            <a:off x="7232904" y="3895344"/>
            <a:ext cx="128016" cy="128016"/>
          </a:xfrm>
          <a:prstGeom prst="ellipse">
            <a:avLst/>
          </a:prstGeom>
          <a:solidFill>
            <a:srgbClr val="FFFFFF"/>
          </a:solidFill>
          <a:ln w="15875">
            <a:solidFill>
              <a:srgbClr val="1E2B22"/>
            </a:solidFill>
            <a:prstDash val="solid"/>
          </a:ln>
        </p:spPr>
      </p:sp>
      <p:sp>
        <p:nvSpPr>
          <p:cNvPr id="38" name="Shape 36"/>
          <p:cNvSpPr/>
          <p:nvPr/>
        </p:nvSpPr>
        <p:spPr>
          <a:xfrm>
            <a:off x="7296912" y="4023360"/>
            <a:ext cx="0" cy="146304"/>
          </a:xfrm>
          <a:prstGeom prst="line">
            <a:avLst/>
          </a:prstGeom>
          <a:noFill/>
          <a:ln w="15875">
            <a:solidFill>
              <a:srgbClr val="1E2B22"/>
            </a:solidFill>
            <a:prstDash val="solid"/>
          </a:ln>
        </p:spPr>
      </p:sp>
      <p:sp>
        <p:nvSpPr>
          <p:cNvPr id="39" name="Shape 37"/>
          <p:cNvSpPr/>
          <p:nvPr/>
        </p:nvSpPr>
        <p:spPr>
          <a:xfrm>
            <a:off x="7187184" y="4069080"/>
            <a:ext cx="219456" cy="0"/>
          </a:xfrm>
          <a:prstGeom prst="line">
            <a:avLst/>
          </a:prstGeom>
          <a:noFill/>
          <a:ln w="15875">
            <a:solidFill>
              <a:srgbClr val="1E2B22"/>
            </a:solidFill>
            <a:prstDash val="solid"/>
          </a:ln>
        </p:spPr>
      </p:sp>
      <p:sp>
        <p:nvSpPr>
          <p:cNvPr id="40" name="Shape 38"/>
          <p:cNvSpPr/>
          <p:nvPr/>
        </p:nvSpPr>
        <p:spPr>
          <a:xfrm flipH="1">
            <a:off x="7205472" y="4169664"/>
            <a:ext cx="91440" cy="91440"/>
          </a:xfrm>
          <a:prstGeom prst="line">
            <a:avLst/>
          </a:prstGeom>
          <a:noFill/>
          <a:ln w="15875">
            <a:solidFill>
              <a:srgbClr val="1E2B22"/>
            </a:solidFill>
            <a:prstDash val="solid"/>
          </a:ln>
        </p:spPr>
      </p:sp>
      <p:sp>
        <p:nvSpPr>
          <p:cNvPr id="41" name="Shape 39"/>
          <p:cNvSpPr/>
          <p:nvPr/>
        </p:nvSpPr>
        <p:spPr>
          <a:xfrm>
            <a:off x="7296912" y="4169664"/>
            <a:ext cx="91440" cy="91440"/>
          </a:xfrm>
          <a:prstGeom prst="line">
            <a:avLst/>
          </a:prstGeom>
          <a:noFill/>
          <a:ln w="15875">
            <a:solidFill>
              <a:srgbClr val="1E2B22"/>
            </a:solidFill>
            <a:prstDash val="solid"/>
          </a:ln>
        </p:spPr>
      </p:sp>
      <p:sp>
        <p:nvSpPr>
          <p:cNvPr id="42" name="Text 40"/>
          <p:cNvSpPr/>
          <p:nvPr/>
        </p:nvSpPr>
        <p:spPr>
          <a:xfrm>
            <a:off x="6565392" y="4242816"/>
            <a:ext cx="1463040" cy="164592"/>
          </a:xfrm>
          <a:prstGeom prst="rect">
            <a:avLst/>
          </a:prstGeom>
          <a:noFill/>
          <a:ln/>
        </p:spPr>
        <p:txBody>
          <a:bodyPr wrap="square" lIns="0" tIns="0" rIns="0" bIns="0" rtlCol="0" anchor="ctr"/>
          <a:lstStyle/>
          <a:p>
            <a:pPr algn="ctr" indent="0" marL="0">
              <a:buNone/>
            </a:pPr>
            <a:r>
              <a:rPr lang="en-US" sz="1200" dirty="0">
                <a:solidFill>
                  <a:srgbClr val="1E2B22"/>
                </a:solidFill>
              </a:rPr>
              <a:t>Customer</a:t>
            </a:r>
            <a:endParaRPr lang="en-US" sz="1200" dirty="0"/>
          </a:p>
        </p:txBody>
      </p:sp>
      <p:sp>
        <p:nvSpPr>
          <p:cNvPr id="43" name="Shape 41"/>
          <p:cNvSpPr/>
          <p:nvPr/>
        </p:nvSpPr>
        <p:spPr>
          <a:xfrm>
            <a:off x="8302752" y="3895344"/>
            <a:ext cx="1463040" cy="475488"/>
          </a:xfrm>
          <a:prstGeom prst="rect">
            <a:avLst/>
          </a:prstGeom>
          <a:solidFill>
            <a:srgbClr val="EEF2EC"/>
          </a:solidFill>
          <a:ln w="12700">
            <a:solidFill>
              <a:srgbClr val="1E2B22"/>
            </a:solidFill>
            <a:prstDash val="solid"/>
          </a:ln>
        </p:spPr>
      </p:sp>
      <p:sp>
        <p:nvSpPr>
          <p:cNvPr id="44" name="Text 42"/>
          <p:cNvSpPr/>
          <p:nvPr/>
        </p:nvSpPr>
        <p:spPr>
          <a:xfrm>
            <a:off x="8302752" y="3895344"/>
            <a:ext cx="1463040" cy="475488"/>
          </a:xfrm>
          <a:prstGeom prst="rect">
            <a:avLst/>
          </a:prstGeom>
          <a:noFill/>
          <a:ln/>
        </p:spPr>
        <p:txBody>
          <a:bodyPr wrap="square" lIns="0" tIns="0" rIns="0" bIns="0" rtlCol="0" anchor="ctr"/>
          <a:lstStyle/>
          <a:p>
            <a:pPr algn="ctr" indent="0" marL="0">
              <a:buNone/>
            </a:pPr>
            <a:r>
              <a:rPr lang="en-US" sz="1200" b="1" i="1" dirty="0">
                <a:solidFill>
                  <a:srgbClr val="1E2B22"/>
                </a:solidFill>
                <a:highlight>
                  <a:srgbClr val="D9F2A6"/>
                </a:highlight>
              </a:rPr>
              <a:t>«gateway»</a:t>
            </a:r>
            <a:endParaRPr lang="en-US" sz="1200" dirty="0"/>
          </a:p>
          <a:p>
            <a:pPr algn="ctr" indent="0" marL="0">
              <a:buNone/>
            </a:pPr>
            <a:r>
              <a:rPr lang="en-US" sz="1300" b="1" dirty="0">
                <a:solidFill>
                  <a:srgbClr val="1E2B22"/>
                </a:solidFill>
              </a:rPr>
              <a:t>OrderService</a:t>
            </a:r>
            <a:endParaRPr lang="en-US" sz="1200" dirty="0"/>
          </a:p>
        </p:txBody>
      </p:sp>
      <p:sp>
        <p:nvSpPr>
          <p:cNvPr id="45" name="Shape 43"/>
          <p:cNvSpPr/>
          <p:nvPr/>
        </p:nvSpPr>
        <p:spPr>
          <a:xfrm>
            <a:off x="10040112" y="3895344"/>
            <a:ext cx="1463040" cy="475488"/>
          </a:xfrm>
          <a:prstGeom prst="rect">
            <a:avLst/>
          </a:prstGeom>
          <a:solidFill>
            <a:srgbClr val="EEF2EC"/>
          </a:solidFill>
          <a:ln w="12700">
            <a:solidFill>
              <a:srgbClr val="1E2B22"/>
            </a:solidFill>
            <a:prstDash val="solid"/>
          </a:ln>
        </p:spPr>
      </p:sp>
      <p:sp>
        <p:nvSpPr>
          <p:cNvPr id="46" name="Text 44"/>
          <p:cNvSpPr/>
          <p:nvPr/>
        </p:nvSpPr>
        <p:spPr>
          <a:xfrm>
            <a:off x="10040112" y="3895344"/>
            <a:ext cx="1463040" cy="475488"/>
          </a:xfrm>
          <a:prstGeom prst="rect">
            <a:avLst/>
          </a:prstGeom>
          <a:noFill/>
          <a:ln/>
        </p:spPr>
        <p:txBody>
          <a:bodyPr wrap="square" lIns="0" tIns="0" rIns="0" bIns="0" rtlCol="0" anchor="ctr"/>
          <a:lstStyle/>
          <a:p>
            <a:pPr algn="ctr" indent="0" marL="0">
              <a:buNone/>
            </a:pPr>
            <a:r>
              <a:rPr lang="en-US" sz="1300" b="1" dirty="0">
                <a:solidFill>
                  <a:srgbClr val="1E2B22"/>
                </a:solidFill>
              </a:rPr>
              <a:t>Payments</a:t>
            </a:r>
            <a:endParaRPr lang="en-US" sz="1300" dirty="0"/>
          </a:p>
        </p:txBody>
      </p:sp>
      <p:sp>
        <p:nvSpPr>
          <p:cNvPr id="47" name="Shape 45"/>
          <p:cNvSpPr/>
          <p:nvPr/>
        </p:nvSpPr>
        <p:spPr>
          <a:xfrm>
            <a:off x="7296912" y="4425696"/>
            <a:ext cx="0" cy="621792"/>
          </a:xfrm>
          <a:prstGeom prst="line">
            <a:avLst/>
          </a:prstGeom>
          <a:noFill/>
          <a:ln w="12700">
            <a:solidFill>
              <a:srgbClr val="8A968C"/>
            </a:solidFill>
            <a:prstDash val="dash"/>
          </a:ln>
        </p:spPr>
      </p:sp>
      <p:sp>
        <p:nvSpPr>
          <p:cNvPr id="48" name="Shape 46"/>
          <p:cNvSpPr/>
          <p:nvPr/>
        </p:nvSpPr>
        <p:spPr>
          <a:xfrm>
            <a:off x="9034272" y="4370832"/>
            <a:ext cx="0" cy="676656"/>
          </a:xfrm>
          <a:prstGeom prst="line">
            <a:avLst/>
          </a:prstGeom>
          <a:noFill/>
          <a:ln w="12700">
            <a:solidFill>
              <a:srgbClr val="8A968C"/>
            </a:solidFill>
            <a:prstDash val="dash"/>
          </a:ln>
        </p:spPr>
      </p:sp>
      <p:sp>
        <p:nvSpPr>
          <p:cNvPr id="49" name="Shape 47"/>
          <p:cNvSpPr/>
          <p:nvPr/>
        </p:nvSpPr>
        <p:spPr>
          <a:xfrm>
            <a:off x="10771632" y="4370832"/>
            <a:ext cx="0" cy="676656"/>
          </a:xfrm>
          <a:prstGeom prst="line">
            <a:avLst/>
          </a:prstGeom>
          <a:noFill/>
          <a:ln w="12700">
            <a:solidFill>
              <a:srgbClr val="8A968C"/>
            </a:solidFill>
            <a:prstDash val="dash"/>
          </a:ln>
        </p:spPr>
      </p:sp>
      <p:sp>
        <p:nvSpPr>
          <p:cNvPr id="50" name="Shape 48"/>
          <p:cNvSpPr/>
          <p:nvPr/>
        </p:nvSpPr>
        <p:spPr>
          <a:xfrm>
            <a:off x="7296912" y="4718304"/>
            <a:ext cx="1737360" cy="0"/>
          </a:xfrm>
          <a:prstGeom prst="line">
            <a:avLst/>
          </a:prstGeom>
          <a:noFill/>
          <a:ln w="15875">
            <a:solidFill>
              <a:srgbClr val="1E2B22"/>
            </a:solidFill>
            <a:prstDash val="solid"/>
            <a:tailEnd type="triangle"/>
          </a:ln>
        </p:spPr>
      </p:sp>
      <p:sp>
        <p:nvSpPr>
          <p:cNvPr id="51" name="Text 49"/>
          <p:cNvSpPr/>
          <p:nvPr/>
        </p:nvSpPr>
        <p:spPr>
          <a:xfrm>
            <a:off x="7370064" y="4517136"/>
            <a:ext cx="1645920" cy="182880"/>
          </a:xfrm>
          <a:prstGeom prst="rect">
            <a:avLst/>
          </a:prstGeom>
          <a:noFill/>
          <a:ln/>
        </p:spPr>
        <p:txBody>
          <a:bodyPr wrap="square" lIns="0" tIns="0" rIns="0" bIns="0" rtlCol="0" anchor="b"/>
          <a:lstStyle/>
          <a:p>
            <a:pPr indent="0" marL="0">
              <a:buNone/>
            </a:pPr>
            <a:r>
              <a:rPr lang="en-US" sz="1200" dirty="0">
                <a:solidFill>
                  <a:srgbClr val="1E2B22"/>
                </a:solidFill>
                <a:latin typeface="Consolas" pitchFamily="34" charset="0"/>
                <a:ea typeface="Consolas" pitchFamily="34" charset="-122"/>
                <a:cs typeface="Consolas" pitchFamily="34" charset="-120"/>
              </a:rPr>
              <a:t>requestRefund()</a:t>
            </a:r>
            <a:endParaRPr lang="en-US" sz="1200" dirty="0"/>
          </a:p>
        </p:txBody>
      </p:sp>
      <p:sp>
        <p:nvSpPr>
          <p:cNvPr id="52" name="Shape 50"/>
          <p:cNvSpPr/>
          <p:nvPr/>
        </p:nvSpPr>
        <p:spPr>
          <a:xfrm>
            <a:off x="9034272" y="5029200"/>
            <a:ext cx="1737360" cy="0"/>
          </a:xfrm>
          <a:prstGeom prst="line">
            <a:avLst/>
          </a:prstGeom>
          <a:noFill/>
          <a:ln w="15875">
            <a:solidFill>
              <a:srgbClr val="1E2B22"/>
            </a:solidFill>
            <a:prstDash val="solid"/>
            <a:tailEnd type="triangle"/>
          </a:ln>
        </p:spPr>
      </p:sp>
      <p:sp>
        <p:nvSpPr>
          <p:cNvPr id="53" name="Text 51"/>
          <p:cNvSpPr/>
          <p:nvPr/>
        </p:nvSpPr>
        <p:spPr>
          <a:xfrm>
            <a:off x="9107424" y="4828032"/>
            <a:ext cx="1645920" cy="182880"/>
          </a:xfrm>
          <a:prstGeom prst="rect">
            <a:avLst/>
          </a:prstGeom>
          <a:noFill/>
          <a:ln/>
        </p:spPr>
        <p:txBody>
          <a:bodyPr wrap="square" lIns="0" tIns="0" rIns="0" bIns="0" rtlCol="0" anchor="b"/>
          <a:lstStyle/>
          <a:p>
            <a:pPr indent="0" marL="0">
              <a:buNone/>
            </a:pPr>
            <a:r>
              <a:rPr lang="en-US" sz="1200" dirty="0">
                <a:solidFill>
                  <a:srgbClr val="1E2B22"/>
                </a:solidFill>
                <a:latin typeface="Consolas" pitchFamily="34" charset="0"/>
                <a:ea typeface="Consolas" pitchFamily="34" charset="-122"/>
                <a:cs typeface="Consolas" pitchFamily="34" charset="-120"/>
              </a:rPr>
              <a:t>refund()</a:t>
            </a:r>
            <a:endParaRPr lang="en-US" sz="1200" dirty="0"/>
          </a:p>
        </p:txBody>
      </p:sp>
      <p:sp>
        <p:nvSpPr>
          <p:cNvPr id="54" name="Shape 52"/>
          <p:cNvSpPr/>
          <p:nvPr/>
        </p:nvSpPr>
        <p:spPr>
          <a:xfrm>
            <a:off x="5838444" y="2432304"/>
            <a:ext cx="512064" cy="512064"/>
          </a:xfrm>
          <a:prstGeom prst="ellipse">
            <a:avLst/>
          </a:prstGeom>
          <a:solidFill>
            <a:srgbClr val="9BD12E"/>
          </a:solidFill>
          <a:ln w="25400">
            <a:solidFill>
              <a:srgbClr val="FFFFFF"/>
            </a:solidFill>
            <a:prstDash val="solid"/>
          </a:ln>
        </p:spPr>
      </p:sp>
      <p:sp>
        <p:nvSpPr>
          <p:cNvPr id="55" name="Text 53"/>
          <p:cNvSpPr/>
          <p:nvPr/>
        </p:nvSpPr>
        <p:spPr>
          <a:xfrm>
            <a:off x="5838444" y="2432304"/>
            <a:ext cx="512064" cy="512064"/>
          </a:xfrm>
          <a:prstGeom prst="rect">
            <a:avLst/>
          </a:prstGeom>
          <a:noFill/>
          <a:ln/>
        </p:spPr>
        <p:txBody>
          <a:bodyPr wrap="square" lIns="0" tIns="0" rIns="0" bIns="0" rtlCol="0" anchor="ctr"/>
          <a:lstStyle/>
          <a:p>
            <a:pPr algn="ctr" indent="0" marL="0">
              <a:buNone/>
            </a:pPr>
            <a:r>
              <a:rPr lang="en-US" sz="2600" b="1" dirty="0">
                <a:solidFill>
                  <a:srgbClr val="1E2B22"/>
                </a:solidFill>
              </a:rPr>
              <a:t>≠</a:t>
            </a:r>
            <a:endParaRPr lang="en-US" sz="2600" dirty="0"/>
          </a:p>
        </p:txBody>
      </p:sp>
      <p:sp>
        <p:nvSpPr>
          <p:cNvPr id="56" name="reveal-bg"/>
          <p:cNvSpPr/>
          <p:nvPr/>
        </p:nvSpPr>
        <p:spPr>
          <a:xfrm>
            <a:off x="411480" y="5394960"/>
            <a:ext cx="11365992" cy="713232"/>
          </a:xfrm>
          <a:prstGeom prst="rect">
            <a:avLst/>
          </a:prstGeom>
          <a:solidFill>
            <a:srgbClr val="1E2B22"/>
          </a:solidFill>
          <a:ln w="12700">
            <a:solidFill>
              <a:srgbClr val="1E2B22"/>
            </a:solidFill>
            <a:prstDash val="solid"/>
          </a:ln>
        </p:spPr>
      </p:sp>
      <p:sp>
        <p:nvSpPr>
          <p:cNvPr id="57" name="reveal-text"/>
          <p:cNvSpPr/>
          <p:nvPr/>
        </p:nvSpPr>
        <p:spPr>
          <a:xfrm>
            <a:off x="594360" y="5394960"/>
            <a:ext cx="11000232" cy="713232"/>
          </a:xfrm>
          <a:prstGeom prst="rect">
            <a:avLst/>
          </a:prstGeom>
          <a:noFill/>
          <a:ln/>
        </p:spPr>
        <p:txBody>
          <a:bodyPr wrap="square" lIns="0" tIns="0" rIns="0" bIns="0" rtlCol="0" anchor="ctr"/>
          <a:lstStyle/>
          <a:p>
            <a:pPr indent="0" marL="0">
              <a:buNone/>
            </a:pPr>
            <a:r>
              <a:rPr lang="en-US" sz="1500" b="1" dirty="0">
                <a:solidFill>
                  <a:srgbClr val="9BD12E"/>
                </a:solidFill>
              </a:rPr>
              <a:t>pumllint, linting both files together</a:t>
            </a:r>
            <a:endParaRPr lang="en-US" sz="1500" dirty="0"/>
          </a:p>
          <a:p>
            <a:pPr indent="0" marL="0">
              <a:buNone/>
            </a:pPr>
            <a:r>
              <a:rPr lang="en-US" sz="1600" b="1" dirty="0">
                <a:solidFill>
                  <a:srgbClr val="FFFFFF"/>
                </a:solidFill>
              </a:rPr>
              <a:t>XD002 · consistency · </a:t>
            </a:r>
            <a:pPr indent="0" marL="0">
              <a:buNone/>
            </a:pPr>
            <a:r>
              <a:rPr lang="en-US" sz="1600" dirty="0">
                <a:solidFill>
                  <a:srgbClr val="FFFFFF"/>
                </a:solidFill>
              </a:rPr>
              <a:t>OrderService is «service» in checkout.puml and «gateway» in refund.puml: one entity, one stereotype</a:t>
            </a:r>
            <a:endParaRPr lang="en-US" sz="1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① The problem · humans and AI tools build on what the diagram says, gaps and ambiguities included</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Semantic quality: why it matters now</a:t>
            </a:r>
            <a:endParaRPr lang="en-US" sz="4000" dirty="0"/>
          </a:p>
        </p:txBody>
      </p:sp>
      <p:sp>
        <p:nvSpPr>
          <p:cNvPr id="4" name="Shape 2"/>
          <p:cNvSpPr/>
          <p:nvPr/>
        </p:nvSpPr>
        <p:spPr>
          <a:xfrm>
            <a:off x="457200" y="1645920"/>
            <a:ext cx="2514600" cy="1280160"/>
          </a:xfrm>
          <a:prstGeom prst="rect">
            <a:avLst/>
          </a:prstGeom>
          <a:solidFill>
            <a:srgbClr val="ECECEA"/>
          </a:solidFill>
          <a:ln w="15875">
            <a:solidFill>
              <a:srgbClr val="7A7A7A"/>
            </a:solidFill>
            <a:prstDash val="dash"/>
          </a:ln>
        </p:spPr>
      </p:sp>
      <p:sp>
        <p:nvSpPr>
          <p:cNvPr id="5" name="Shape 3"/>
          <p:cNvSpPr/>
          <p:nvPr/>
        </p:nvSpPr>
        <p:spPr>
          <a:xfrm>
            <a:off x="457200" y="1645920"/>
            <a:ext cx="2514600" cy="502920"/>
          </a:xfrm>
          <a:prstGeom prst="rect">
            <a:avLst/>
          </a:prstGeom>
          <a:solidFill>
            <a:srgbClr val="7A7A7A"/>
          </a:solidFill>
          <a:ln w="12700">
            <a:solidFill>
              <a:srgbClr val="7A7A7A"/>
            </a:solidFill>
            <a:prstDash val="solid"/>
          </a:ln>
        </p:spPr>
      </p:sp>
      <p:sp>
        <p:nvSpPr>
          <p:cNvPr id="6" name="Text 4"/>
          <p:cNvSpPr/>
          <p:nvPr/>
        </p:nvSpPr>
        <p:spPr>
          <a:xfrm>
            <a:off x="566928" y="1645920"/>
            <a:ext cx="2295144" cy="502920"/>
          </a:xfrm>
          <a:prstGeom prst="rect">
            <a:avLst/>
          </a:prstGeom>
          <a:noFill/>
          <a:ln/>
        </p:spPr>
        <p:txBody>
          <a:bodyPr wrap="square" lIns="0" tIns="0" rIns="0" bIns="0" rtlCol="0" anchor="ctr"/>
          <a:lstStyle/>
          <a:p>
            <a:pPr indent="0" marL="0">
              <a:buNone/>
            </a:pPr>
            <a:r>
              <a:rPr lang="en-US" sz="1700" b="1" dirty="0">
                <a:solidFill>
                  <a:srgbClr val="FFFFFF"/>
                </a:solidFill>
              </a:rPr>
              <a:t>Customer journey</a:t>
            </a:r>
            <a:endParaRPr lang="en-US" sz="1700" dirty="0"/>
          </a:p>
        </p:txBody>
      </p:sp>
      <p:sp>
        <p:nvSpPr>
          <p:cNvPr id="7" name="Text 5"/>
          <p:cNvSpPr/>
          <p:nvPr/>
        </p:nvSpPr>
        <p:spPr>
          <a:xfrm>
            <a:off x="566928" y="2148840"/>
            <a:ext cx="2295144" cy="777240"/>
          </a:xfrm>
          <a:prstGeom prst="rect">
            <a:avLst/>
          </a:prstGeom>
          <a:noFill/>
          <a:ln/>
        </p:spPr>
        <p:txBody>
          <a:bodyPr wrap="square" lIns="0" tIns="0" rIns="0" bIns="0" rtlCol="0" anchor="ctr"/>
          <a:lstStyle/>
          <a:p>
            <a:pPr indent="0" marL="0">
              <a:buNone/>
            </a:pPr>
            <a:r>
              <a:rPr lang="en-US" sz="1500" i="1" dirty="0">
                <a:solidFill>
                  <a:srgbClr val="7A7A7A"/>
                </a:solidFill>
              </a:rPr>
              <a:t>not linted</a:t>
            </a:r>
            <a:endParaRPr lang="en-US" sz="1500" dirty="0"/>
          </a:p>
        </p:txBody>
      </p:sp>
      <p:sp>
        <p:nvSpPr>
          <p:cNvPr id="8" name="Shape 6"/>
          <p:cNvSpPr/>
          <p:nvPr/>
        </p:nvSpPr>
        <p:spPr>
          <a:xfrm>
            <a:off x="3081528" y="2039112"/>
            <a:ext cx="201168" cy="493776"/>
          </a:xfrm>
          <a:prstGeom prst="chevron">
            <a:avLst/>
          </a:prstGeom>
          <a:solidFill>
            <a:srgbClr val="3E6B48"/>
          </a:solidFill>
          <a:ln w="12700">
            <a:solidFill>
              <a:srgbClr val="3E6B48"/>
            </a:solidFill>
            <a:prstDash val="solid"/>
          </a:ln>
        </p:spPr>
      </p:sp>
      <p:sp>
        <p:nvSpPr>
          <p:cNvPr id="9" name="Shape 7"/>
          <p:cNvSpPr/>
          <p:nvPr/>
        </p:nvSpPr>
        <p:spPr>
          <a:xfrm>
            <a:off x="3383280" y="1645920"/>
            <a:ext cx="2514600" cy="1280160"/>
          </a:xfrm>
          <a:prstGeom prst="rect">
            <a:avLst/>
          </a:prstGeom>
          <a:solidFill>
            <a:srgbClr val="D5DDD0"/>
          </a:solidFill>
          <a:ln w="9525">
            <a:solidFill>
              <a:srgbClr val="B4C0AD"/>
            </a:solidFill>
            <a:prstDash val="solid"/>
          </a:ln>
        </p:spPr>
      </p:sp>
      <p:sp>
        <p:nvSpPr>
          <p:cNvPr id="10" name="Shape 8"/>
          <p:cNvSpPr/>
          <p:nvPr/>
        </p:nvSpPr>
        <p:spPr>
          <a:xfrm>
            <a:off x="3383280" y="1645920"/>
            <a:ext cx="2514600" cy="502920"/>
          </a:xfrm>
          <a:prstGeom prst="rect">
            <a:avLst/>
          </a:prstGeom>
          <a:solidFill>
            <a:srgbClr val="1E2B22"/>
          </a:solidFill>
          <a:ln w="12700">
            <a:solidFill>
              <a:srgbClr val="1E2B22"/>
            </a:solidFill>
            <a:prstDash val="solid"/>
          </a:ln>
        </p:spPr>
      </p:sp>
      <p:sp>
        <p:nvSpPr>
          <p:cNvPr id="11" name="Text 9"/>
          <p:cNvSpPr/>
          <p:nvPr/>
        </p:nvSpPr>
        <p:spPr>
          <a:xfrm>
            <a:off x="3493008" y="1645920"/>
            <a:ext cx="2295144" cy="502920"/>
          </a:xfrm>
          <a:prstGeom prst="rect">
            <a:avLst/>
          </a:prstGeom>
          <a:noFill/>
          <a:ln/>
        </p:spPr>
        <p:txBody>
          <a:bodyPr wrap="square" lIns="0" tIns="0" rIns="0" bIns="0" rtlCol="0" anchor="ctr"/>
          <a:lstStyle/>
          <a:p>
            <a:pPr indent="0" marL="0">
              <a:buNone/>
            </a:pPr>
            <a:r>
              <a:rPr lang="en-US" sz="1700" b="1" dirty="0">
                <a:solidFill>
                  <a:srgbClr val="FFFFFF"/>
                </a:solidFill>
              </a:rPr>
              <a:t>Business process</a:t>
            </a:r>
            <a:endParaRPr lang="en-US" sz="1700" dirty="0"/>
          </a:p>
        </p:txBody>
      </p:sp>
      <p:sp>
        <p:nvSpPr>
          <p:cNvPr id="12" name="Text 10"/>
          <p:cNvSpPr/>
          <p:nvPr/>
        </p:nvSpPr>
        <p:spPr>
          <a:xfrm>
            <a:off x="3493008" y="2148840"/>
            <a:ext cx="2295144" cy="777240"/>
          </a:xfrm>
          <a:prstGeom prst="rect">
            <a:avLst/>
          </a:prstGeom>
          <a:noFill/>
          <a:ln/>
        </p:spPr>
        <p:txBody>
          <a:bodyPr wrap="square" lIns="0" tIns="0" rIns="0" bIns="0" rtlCol="0" anchor="ctr"/>
          <a:lstStyle/>
          <a:p>
            <a:pPr indent="0" marL="0">
              <a:buNone/>
            </a:pPr>
            <a:r>
              <a:rPr lang="en-US" sz="1100" b="1" spc="200" kern="0" dirty="0">
                <a:solidFill>
                  <a:srgbClr val="3E6B48"/>
                </a:solidFill>
              </a:rPr>
              <a:t>BUILT BY</a:t>
            </a:r>
            <a:endParaRPr lang="en-US" sz="1100" dirty="0"/>
          </a:p>
          <a:p>
            <a:pPr indent="0" marL="0">
              <a:buNone/>
            </a:pPr>
            <a:r>
              <a:rPr lang="en-US" sz="1500" b="1" dirty="0">
                <a:solidFill>
                  <a:srgbClr val="1E2B22"/>
                </a:solidFill>
              </a:rPr>
              <a:t>process engineers · analysts</a:t>
            </a:r>
            <a:endParaRPr lang="en-US" sz="1100" dirty="0"/>
          </a:p>
        </p:txBody>
      </p:sp>
      <p:sp>
        <p:nvSpPr>
          <p:cNvPr id="13" name="Shape 11"/>
          <p:cNvSpPr/>
          <p:nvPr/>
        </p:nvSpPr>
        <p:spPr>
          <a:xfrm>
            <a:off x="6007608" y="2039112"/>
            <a:ext cx="201168" cy="493776"/>
          </a:xfrm>
          <a:prstGeom prst="chevron">
            <a:avLst/>
          </a:prstGeom>
          <a:solidFill>
            <a:srgbClr val="3E6B48"/>
          </a:solidFill>
          <a:ln w="12700">
            <a:solidFill>
              <a:srgbClr val="3E6B48"/>
            </a:solidFill>
            <a:prstDash val="solid"/>
          </a:ln>
        </p:spPr>
      </p:sp>
      <p:sp>
        <p:nvSpPr>
          <p:cNvPr id="14" name="Shape 12"/>
          <p:cNvSpPr/>
          <p:nvPr/>
        </p:nvSpPr>
        <p:spPr>
          <a:xfrm>
            <a:off x="6309360" y="1645920"/>
            <a:ext cx="2514600" cy="1280160"/>
          </a:xfrm>
          <a:prstGeom prst="rect">
            <a:avLst/>
          </a:prstGeom>
          <a:solidFill>
            <a:srgbClr val="D5DDD0"/>
          </a:solidFill>
          <a:ln w="9525">
            <a:solidFill>
              <a:srgbClr val="B4C0AD"/>
            </a:solidFill>
            <a:prstDash val="solid"/>
          </a:ln>
        </p:spPr>
      </p:sp>
      <p:sp>
        <p:nvSpPr>
          <p:cNvPr id="15" name="Shape 13"/>
          <p:cNvSpPr/>
          <p:nvPr/>
        </p:nvSpPr>
        <p:spPr>
          <a:xfrm>
            <a:off x="6309360" y="1645920"/>
            <a:ext cx="2514600" cy="502920"/>
          </a:xfrm>
          <a:prstGeom prst="rect">
            <a:avLst/>
          </a:prstGeom>
          <a:solidFill>
            <a:srgbClr val="1E2B22"/>
          </a:solidFill>
          <a:ln w="12700">
            <a:solidFill>
              <a:srgbClr val="1E2B22"/>
            </a:solidFill>
            <a:prstDash val="solid"/>
          </a:ln>
        </p:spPr>
      </p:sp>
      <p:sp>
        <p:nvSpPr>
          <p:cNvPr id="16" name="Text 14"/>
          <p:cNvSpPr/>
          <p:nvPr/>
        </p:nvSpPr>
        <p:spPr>
          <a:xfrm>
            <a:off x="6419088" y="1645920"/>
            <a:ext cx="2295144" cy="502920"/>
          </a:xfrm>
          <a:prstGeom prst="rect">
            <a:avLst/>
          </a:prstGeom>
          <a:noFill/>
          <a:ln/>
        </p:spPr>
        <p:txBody>
          <a:bodyPr wrap="square" lIns="0" tIns="0" rIns="0" bIns="0" rtlCol="0" anchor="ctr"/>
          <a:lstStyle/>
          <a:p>
            <a:pPr indent="0" marL="0">
              <a:buNone/>
            </a:pPr>
            <a:r>
              <a:rPr lang="en-US" sz="1700" b="1" dirty="0">
                <a:solidFill>
                  <a:srgbClr val="FFFFFF"/>
                </a:solidFill>
              </a:rPr>
              <a:t>Sequence &amp; state charts</a:t>
            </a:r>
            <a:endParaRPr lang="en-US" sz="1700" dirty="0"/>
          </a:p>
        </p:txBody>
      </p:sp>
      <p:sp>
        <p:nvSpPr>
          <p:cNvPr id="17" name="Text 15"/>
          <p:cNvSpPr/>
          <p:nvPr/>
        </p:nvSpPr>
        <p:spPr>
          <a:xfrm>
            <a:off x="6419088" y="2148840"/>
            <a:ext cx="2295144" cy="777240"/>
          </a:xfrm>
          <a:prstGeom prst="rect">
            <a:avLst/>
          </a:prstGeom>
          <a:noFill/>
          <a:ln/>
        </p:spPr>
        <p:txBody>
          <a:bodyPr wrap="square" lIns="0" tIns="0" rIns="0" bIns="0" rtlCol="0" anchor="ctr"/>
          <a:lstStyle/>
          <a:p>
            <a:pPr indent="0" marL="0">
              <a:buNone/>
            </a:pPr>
            <a:r>
              <a:rPr lang="en-US" sz="1100" b="1" spc="200" kern="0" dirty="0">
                <a:solidFill>
                  <a:srgbClr val="3E6B48"/>
                </a:solidFill>
              </a:rPr>
              <a:t>BUILT BY</a:t>
            </a:r>
            <a:endParaRPr lang="en-US" sz="1100" dirty="0"/>
          </a:p>
          <a:p>
            <a:pPr indent="0" marL="0">
              <a:buNone/>
            </a:pPr>
            <a:r>
              <a:rPr lang="en-US" sz="1500" b="1" dirty="0">
                <a:solidFill>
                  <a:srgbClr val="1E2B22"/>
                </a:solidFill>
              </a:rPr>
              <a:t>analysts · AI tools</a:t>
            </a:r>
            <a:endParaRPr lang="en-US" sz="1100" dirty="0"/>
          </a:p>
        </p:txBody>
      </p:sp>
      <p:sp>
        <p:nvSpPr>
          <p:cNvPr id="18" name="Shape 16"/>
          <p:cNvSpPr/>
          <p:nvPr/>
        </p:nvSpPr>
        <p:spPr>
          <a:xfrm>
            <a:off x="8933688" y="2039112"/>
            <a:ext cx="201168" cy="493776"/>
          </a:xfrm>
          <a:prstGeom prst="chevron">
            <a:avLst/>
          </a:prstGeom>
          <a:solidFill>
            <a:srgbClr val="3E6B48"/>
          </a:solidFill>
          <a:ln w="12700">
            <a:solidFill>
              <a:srgbClr val="3E6B48"/>
            </a:solidFill>
            <a:prstDash val="solid"/>
          </a:ln>
        </p:spPr>
      </p:sp>
      <p:sp>
        <p:nvSpPr>
          <p:cNvPr id="19" name="Shape 17"/>
          <p:cNvSpPr/>
          <p:nvPr/>
        </p:nvSpPr>
        <p:spPr>
          <a:xfrm>
            <a:off x="9235440" y="1645920"/>
            <a:ext cx="2514600" cy="1280160"/>
          </a:xfrm>
          <a:prstGeom prst="rect">
            <a:avLst/>
          </a:prstGeom>
          <a:solidFill>
            <a:srgbClr val="D5DDD0"/>
          </a:solidFill>
          <a:ln w="9525">
            <a:solidFill>
              <a:srgbClr val="B4C0AD"/>
            </a:solidFill>
            <a:prstDash val="solid"/>
          </a:ln>
        </p:spPr>
      </p:sp>
      <p:sp>
        <p:nvSpPr>
          <p:cNvPr id="20" name="Shape 18"/>
          <p:cNvSpPr/>
          <p:nvPr/>
        </p:nvSpPr>
        <p:spPr>
          <a:xfrm>
            <a:off x="9235440" y="1645920"/>
            <a:ext cx="2514600" cy="502920"/>
          </a:xfrm>
          <a:prstGeom prst="rect">
            <a:avLst/>
          </a:prstGeom>
          <a:solidFill>
            <a:srgbClr val="1E2B22"/>
          </a:solidFill>
          <a:ln w="12700">
            <a:solidFill>
              <a:srgbClr val="1E2B22"/>
            </a:solidFill>
            <a:prstDash val="solid"/>
          </a:ln>
        </p:spPr>
      </p:sp>
      <p:sp>
        <p:nvSpPr>
          <p:cNvPr id="21" name="Text 19"/>
          <p:cNvSpPr/>
          <p:nvPr/>
        </p:nvSpPr>
        <p:spPr>
          <a:xfrm>
            <a:off x="9345168" y="1645920"/>
            <a:ext cx="2295144" cy="502920"/>
          </a:xfrm>
          <a:prstGeom prst="rect">
            <a:avLst/>
          </a:prstGeom>
          <a:noFill/>
          <a:ln/>
        </p:spPr>
        <p:txBody>
          <a:bodyPr wrap="square" lIns="0" tIns="0" rIns="0" bIns="0" rtlCol="0" anchor="ctr"/>
          <a:lstStyle/>
          <a:p>
            <a:pPr indent="0" marL="0">
              <a:buNone/>
            </a:pPr>
            <a:r>
              <a:rPr lang="en-US" sz="1700" b="1" dirty="0">
                <a:solidFill>
                  <a:srgbClr val="FFFFFF"/>
                </a:solidFill>
              </a:rPr>
              <a:t>Code</a:t>
            </a:r>
            <a:endParaRPr lang="en-US" sz="1700" dirty="0"/>
          </a:p>
        </p:txBody>
      </p:sp>
      <p:sp>
        <p:nvSpPr>
          <p:cNvPr id="22" name="Text 20"/>
          <p:cNvSpPr/>
          <p:nvPr/>
        </p:nvSpPr>
        <p:spPr>
          <a:xfrm>
            <a:off x="9345168" y="2148840"/>
            <a:ext cx="2295144" cy="777240"/>
          </a:xfrm>
          <a:prstGeom prst="rect">
            <a:avLst/>
          </a:prstGeom>
          <a:noFill/>
          <a:ln/>
        </p:spPr>
        <p:txBody>
          <a:bodyPr wrap="square" lIns="0" tIns="0" rIns="0" bIns="0" rtlCol="0" anchor="ctr"/>
          <a:lstStyle/>
          <a:p>
            <a:pPr indent="0" marL="0">
              <a:buNone/>
            </a:pPr>
            <a:r>
              <a:rPr lang="en-US" sz="1100" b="1" spc="200" kern="0" dirty="0">
                <a:solidFill>
                  <a:srgbClr val="3E6B48"/>
                </a:solidFill>
              </a:rPr>
              <a:t>BUILT BY</a:t>
            </a:r>
            <a:endParaRPr lang="en-US" sz="1100" dirty="0"/>
          </a:p>
          <a:p>
            <a:pPr indent="0" marL="0">
              <a:buNone/>
            </a:pPr>
            <a:r>
              <a:rPr lang="en-US" sz="1500" b="1" dirty="0">
                <a:solidFill>
                  <a:srgbClr val="1E2B22"/>
                </a:solidFill>
              </a:rPr>
              <a:t>developers · AI tools</a:t>
            </a:r>
            <a:endParaRPr lang="en-US" sz="1100" dirty="0"/>
          </a:p>
        </p:txBody>
      </p:sp>
      <p:sp>
        <p:nvSpPr>
          <p:cNvPr id="23" name="Shape 21"/>
          <p:cNvSpPr/>
          <p:nvPr/>
        </p:nvSpPr>
        <p:spPr>
          <a:xfrm>
            <a:off x="1714500" y="3429000"/>
            <a:ext cx="8778240" cy="0"/>
          </a:xfrm>
          <a:prstGeom prst="line">
            <a:avLst/>
          </a:prstGeom>
          <a:noFill/>
          <a:ln w="25400">
            <a:solidFill>
              <a:srgbClr val="B03A2E"/>
            </a:solidFill>
            <a:prstDash val="dash"/>
            <a:tailEnd type="triangle"/>
          </a:ln>
        </p:spPr>
      </p:sp>
      <p:sp>
        <p:nvSpPr>
          <p:cNvPr id="24" name="Shape 22"/>
          <p:cNvSpPr/>
          <p:nvPr/>
        </p:nvSpPr>
        <p:spPr>
          <a:xfrm>
            <a:off x="1559052" y="3273552"/>
            <a:ext cx="310896" cy="310896"/>
          </a:xfrm>
          <a:prstGeom prst="ellipse">
            <a:avLst/>
          </a:prstGeom>
          <a:solidFill>
            <a:srgbClr val="FFFFFF"/>
          </a:solidFill>
          <a:ln w="25400">
            <a:solidFill>
              <a:srgbClr val="B03A2E"/>
            </a:solidFill>
            <a:prstDash val="solid"/>
          </a:ln>
        </p:spPr>
      </p:sp>
      <p:sp>
        <p:nvSpPr>
          <p:cNvPr id="25" name="Text 23"/>
          <p:cNvSpPr/>
          <p:nvPr/>
        </p:nvSpPr>
        <p:spPr>
          <a:xfrm>
            <a:off x="1559052" y="3273552"/>
            <a:ext cx="310896" cy="310896"/>
          </a:xfrm>
          <a:prstGeom prst="rect">
            <a:avLst/>
          </a:prstGeom>
          <a:noFill/>
          <a:ln/>
        </p:spPr>
        <p:txBody>
          <a:bodyPr wrap="square" lIns="0" tIns="0" rIns="0" bIns="0" rtlCol="0" anchor="ctr"/>
          <a:lstStyle/>
          <a:p>
            <a:pPr algn="ctr" indent="0" marL="0">
              <a:buNone/>
            </a:pPr>
            <a:r>
              <a:rPr lang="en-US" sz="1400" b="1" dirty="0">
                <a:solidFill>
                  <a:srgbClr val="B03A2E"/>
                </a:solidFill>
              </a:rPr>
              <a:t>?</a:t>
            </a:r>
            <a:endParaRPr lang="en-US" sz="1400" dirty="0"/>
          </a:p>
        </p:txBody>
      </p:sp>
      <p:sp>
        <p:nvSpPr>
          <p:cNvPr id="26" name="Text 24"/>
          <p:cNvSpPr/>
          <p:nvPr/>
        </p:nvSpPr>
        <p:spPr>
          <a:xfrm>
            <a:off x="457200" y="3730752"/>
            <a:ext cx="2514600" cy="292608"/>
          </a:xfrm>
          <a:prstGeom prst="rect">
            <a:avLst/>
          </a:prstGeom>
          <a:noFill/>
          <a:ln/>
        </p:spPr>
        <p:txBody>
          <a:bodyPr wrap="square" lIns="0" tIns="0" rIns="0" bIns="0" rtlCol="0" anchor="ctr"/>
          <a:lstStyle/>
          <a:p>
            <a:pPr algn="ctr" indent="0" marL="0">
              <a:buNone/>
            </a:pPr>
            <a:r>
              <a:rPr lang="en-US" sz="1500" i="1" dirty="0">
                <a:solidFill>
                  <a:srgbClr val="B03A2E"/>
                </a:solidFill>
              </a:rPr>
              <a:t>a gap</a:t>
            </a:r>
            <a:endParaRPr lang="en-US" sz="1500" dirty="0"/>
          </a:p>
        </p:txBody>
      </p:sp>
      <p:sp>
        <p:nvSpPr>
          <p:cNvPr id="27" name="Shape 25"/>
          <p:cNvSpPr/>
          <p:nvPr/>
        </p:nvSpPr>
        <p:spPr>
          <a:xfrm>
            <a:off x="4448556" y="3236976"/>
            <a:ext cx="384048" cy="384048"/>
          </a:xfrm>
          <a:prstGeom prst="ellipse">
            <a:avLst/>
          </a:prstGeom>
          <a:solidFill>
            <a:srgbClr val="B03A2E"/>
          </a:solidFill>
          <a:ln w="25400">
            <a:solidFill>
              <a:srgbClr val="B03A2E"/>
            </a:solidFill>
            <a:prstDash val="solid"/>
          </a:ln>
        </p:spPr>
      </p:sp>
      <p:sp>
        <p:nvSpPr>
          <p:cNvPr id="28" name="Text 26"/>
          <p:cNvSpPr/>
          <p:nvPr/>
        </p:nvSpPr>
        <p:spPr>
          <a:xfrm>
            <a:off x="4448556" y="323697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a:t>
            </a:r>
            <a:endParaRPr lang="en-US" sz="1600" dirty="0"/>
          </a:p>
        </p:txBody>
      </p:sp>
      <p:sp>
        <p:nvSpPr>
          <p:cNvPr id="29" name="Text 27"/>
          <p:cNvSpPr/>
          <p:nvPr/>
        </p:nvSpPr>
        <p:spPr>
          <a:xfrm>
            <a:off x="3383280" y="3730752"/>
            <a:ext cx="2514600" cy="292608"/>
          </a:xfrm>
          <a:prstGeom prst="rect">
            <a:avLst/>
          </a:prstGeom>
          <a:noFill/>
          <a:ln/>
        </p:spPr>
        <p:txBody>
          <a:bodyPr wrap="square" lIns="0" tIns="0" rIns="0" bIns="0" rtlCol="0" anchor="ctr"/>
          <a:lstStyle/>
          <a:p>
            <a:pPr algn="ctr" indent="0" marL="0">
              <a:buNone/>
            </a:pPr>
            <a:r>
              <a:rPr lang="en-US" sz="1500" i="1" dirty="0">
                <a:solidFill>
                  <a:srgbClr val="B03A2E"/>
                </a:solidFill>
              </a:rPr>
              <a:t>a guess</a:t>
            </a:r>
            <a:endParaRPr lang="en-US" sz="1500" dirty="0"/>
          </a:p>
        </p:txBody>
      </p:sp>
      <p:sp>
        <p:nvSpPr>
          <p:cNvPr id="30" name="Shape 28"/>
          <p:cNvSpPr/>
          <p:nvPr/>
        </p:nvSpPr>
        <p:spPr>
          <a:xfrm>
            <a:off x="7338060" y="3200400"/>
            <a:ext cx="457200" cy="457200"/>
          </a:xfrm>
          <a:prstGeom prst="ellipse">
            <a:avLst/>
          </a:prstGeom>
          <a:solidFill>
            <a:srgbClr val="B03A2E"/>
          </a:solidFill>
          <a:ln w="25400">
            <a:solidFill>
              <a:srgbClr val="B03A2E"/>
            </a:solidFill>
            <a:prstDash val="solid"/>
          </a:ln>
        </p:spPr>
      </p:sp>
      <p:sp>
        <p:nvSpPr>
          <p:cNvPr id="31" name="Text 29"/>
          <p:cNvSpPr/>
          <p:nvPr/>
        </p:nvSpPr>
        <p:spPr>
          <a:xfrm>
            <a:off x="7338060" y="320040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rPr>
              <a:t>?</a:t>
            </a:r>
            <a:endParaRPr lang="en-US" sz="1800" dirty="0"/>
          </a:p>
        </p:txBody>
      </p:sp>
      <p:sp>
        <p:nvSpPr>
          <p:cNvPr id="32" name="Text 30"/>
          <p:cNvSpPr/>
          <p:nvPr/>
        </p:nvSpPr>
        <p:spPr>
          <a:xfrm>
            <a:off x="6309360" y="3730752"/>
            <a:ext cx="2514600" cy="292608"/>
          </a:xfrm>
          <a:prstGeom prst="rect">
            <a:avLst/>
          </a:prstGeom>
          <a:noFill/>
          <a:ln/>
        </p:spPr>
        <p:txBody>
          <a:bodyPr wrap="square" lIns="0" tIns="0" rIns="0" bIns="0" rtlCol="0" anchor="ctr"/>
          <a:lstStyle/>
          <a:p>
            <a:pPr algn="ctr" indent="0" marL="0">
              <a:buNone/>
            </a:pPr>
            <a:r>
              <a:rPr lang="en-US" sz="1500" i="1" dirty="0">
                <a:solidFill>
                  <a:srgbClr val="B03A2E"/>
                </a:solidFill>
              </a:rPr>
              <a:t>a guess on a guess</a:t>
            </a:r>
            <a:endParaRPr lang="en-US" sz="1500" dirty="0"/>
          </a:p>
        </p:txBody>
      </p:sp>
      <p:sp>
        <p:nvSpPr>
          <p:cNvPr id="33" name="Shape 31"/>
          <p:cNvSpPr/>
          <p:nvPr/>
        </p:nvSpPr>
        <p:spPr>
          <a:xfrm>
            <a:off x="10227564" y="3163824"/>
            <a:ext cx="530352" cy="530352"/>
          </a:xfrm>
          <a:prstGeom prst="ellipse">
            <a:avLst/>
          </a:prstGeom>
          <a:solidFill>
            <a:srgbClr val="B03A2E"/>
          </a:solidFill>
          <a:ln w="25400">
            <a:solidFill>
              <a:srgbClr val="B03A2E"/>
            </a:solidFill>
            <a:prstDash val="solid"/>
          </a:ln>
        </p:spPr>
      </p:sp>
      <p:sp>
        <p:nvSpPr>
          <p:cNvPr id="34" name="Text 32"/>
          <p:cNvSpPr/>
          <p:nvPr/>
        </p:nvSpPr>
        <p:spPr>
          <a:xfrm>
            <a:off x="10227564" y="3163824"/>
            <a:ext cx="530352" cy="530352"/>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35" name="Text 33"/>
          <p:cNvSpPr/>
          <p:nvPr/>
        </p:nvSpPr>
        <p:spPr>
          <a:xfrm>
            <a:off x="9235440" y="3730752"/>
            <a:ext cx="2514600" cy="292608"/>
          </a:xfrm>
          <a:prstGeom prst="rect">
            <a:avLst/>
          </a:prstGeom>
          <a:noFill/>
          <a:ln/>
        </p:spPr>
        <p:txBody>
          <a:bodyPr wrap="square" lIns="0" tIns="0" rIns="0" bIns="0" rtlCol="0" anchor="ctr"/>
          <a:lstStyle/>
          <a:p>
            <a:pPr algn="ctr" indent="0" marL="0">
              <a:buNone/>
            </a:pPr>
            <a:r>
              <a:rPr lang="en-US" sz="1500" b="1" i="1" dirty="0">
                <a:solidFill>
                  <a:srgbClr val="B03A2E"/>
                </a:solidFill>
              </a:rPr>
              <a:t>a built-in assumption</a:t>
            </a:r>
            <a:endParaRPr lang="en-US" sz="1500" dirty="0"/>
          </a:p>
        </p:txBody>
      </p:sp>
      <p:sp>
        <p:nvSpPr>
          <p:cNvPr id="36" name="Shape 34"/>
          <p:cNvSpPr/>
          <p:nvPr/>
        </p:nvSpPr>
        <p:spPr>
          <a:xfrm>
            <a:off x="457200" y="4251960"/>
            <a:ext cx="3657600" cy="1600200"/>
          </a:xfrm>
          <a:prstGeom prst="rect">
            <a:avLst/>
          </a:prstGeom>
          <a:solidFill>
            <a:srgbClr val="D5DDD0"/>
          </a:solidFill>
          <a:ln w="9525">
            <a:solidFill>
              <a:srgbClr val="B4C0AD"/>
            </a:solidFill>
            <a:prstDash val="solid"/>
          </a:ln>
        </p:spPr>
      </p:sp>
      <p:sp>
        <p:nvSpPr>
          <p:cNvPr id="37" name="Shape 35"/>
          <p:cNvSpPr/>
          <p:nvPr/>
        </p:nvSpPr>
        <p:spPr>
          <a:xfrm>
            <a:off x="457200" y="4251960"/>
            <a:ext cx="3657600" cy="457200"/>
          </a:xfrm>
          <a:prstGeom prst="rect">
            <a:avLst/>
          </a:prstGeom>
          <a:solidFill>
            <a:srgbClr val="1E2B22"/>
          </a:solidFill>
          <a:ln w="12700">
            <a:solidFill>
              <a:srgbClr val="1E2B22"/>
            </a:solidFill>
            <a:prstDash val="solid"/>
          </a:ln>
        </p:spPr>
      </p:sp>
      <p:sp>
        <p:nvSpPr>
          <p:cNvPr id="38" name="Shape 36"/>
          <p:cNvSpPr/>
          <p:nvPr/>
        </p:nvSpPr>
        <p:spPr>
          <a:xfrm>
            <a:off x="457200" y="4251960"/>
            <a:ext cx="82296" cy="457200"/>
          </a:xfrm>
          <a:prstGeom prst="rect">
            <a:avLst/>
          </a:prstGeom>
          <a:solidFill>
            <a:srgbClr val="9BD12E"/>
          </a:solidFill>
          <a:ln w="12700">
            <a:solidFill>
              <a:srgbClr val="9BD12E"/>
            </a:solidFill>
            <a:prstDash val="solid"/>
          </a:ln>
        </p:spPr>
      </p:sp>
      <p:sp>
        <p:nvSpPr>
          <p:cNvPr id="39" name="Text 37"/>
          <p:cNvSpPr/>
          <p:nvPr/>
        </p:nvSpPr>
        <p:spPr>
          <a:xfrm>
            <a:off x="658368" y="4251960"/>
            <a:ext cx="3383280" cy="457200"/>
          </a:xfrm>
          <a:prstGeom prst="rect">
            <a:avLst/>
          </a:prstGeom>
          <a:noFill/>
          <a:ln/>
        </p:spPr>
        <p:txBody>
          <a:bodyPr wrap="square" lIns="0" tIns="0" rIns="0" bIns="0" rtlCol="0" anchor="ctr"/>
          <a:lstStyle/>
          <a:p>
            <a:pPr indent="0" marL="0">
              <a:buNone/>
            </a:pPr>
            <a:r>
              <a:rPr lang="en-US" sz="1700" b="1" dirty="0">
                <a:solidFill>
                  <a:srgbClr val="FFFFFF"/>
                </a:solidFill>
              </a:rPr>
              <a:t>Hallucinations are not exclusive to AI</a:t>
            </a:r>
            <a:endParaRPr lang="en-US" sz="1700" dirty="0"/>
          </a:p>
        </p:txBody>
      </p:sp>
      <p:sp>
        <p:nvSpPr>
          <p:cNvPr id="40" name="Text 38"/>
          <p:cNvSpPr/>
          <p:nvPr/>
        </p:nvSpPr>
        <p:spPr>
          <a:xfrm>
            <a:off x="658368" y="4782312"/>
            <a:ext cx="3255264" cy="996696"/>
          </a:xfrm>
          <a:prstGeom prst="rect">
            <a:avLst/>
          </a:prstGeom>
          <a:noFill/>
          <a:ln/>
        </p:spPr>
        <p:txBody>
          <a:bodyPr wrap="square" lIns="0" tIns="0" rIns="0" bIns="0" rtlCol="0" anchor="t"/>
          <a:lstStyle/>
          <a:p>
            <a:pPr indent="0" marL="0">
              <a:buNone/>
            </a:pPr>
            <a:r>
              <a:rPr lang="en-US" sz="1600" dirty="0">
                <a:solidFill>
                  <a:srgbClr val="1E2B22"/>
                </a:solidFill>
              </a:rPr>
              <a:t>Every reader fills the gaps: an analyst, process engineer, developer or AI tool turns what is unclear into a guess.</a:t>
            </a:r>
            <a:endParaRPr lang="en-US" sz="1600" dirty="0"/>
          </a:p>
        </p:txBody>
      </p:sp>
      <p:sp>
        <p:nvSpPr>
          <p:cNvPr id="41" name="Shape 39"/>
          <p:cNvSpPr/>
          <p:nvPr/>
        </p:nvSpPr>
        <p:spPr>
          <a:xfrm>
            <a:off x="4274820" y="4251960"/>
            <a:ext cx="3657600" cy="1600200"/>
          </a:xfrm>
          <a:prstGeom prst="rect">
            <a:avLst/>
          </a:prstGeom>
          <a:solidFill>
            <a:srgbClr val="D5DDD0"/>
          </a:solidFill>
          <a:ln w="9525">
            <a:solidFill>
              <a:srgbClr val="B4C0AD"/>
            </a:solidFill>
            <a:prstDash val="solid"/>
          </a:ln>
        </p:spPr>
      </p:sp>
      <p:sp>
        <p:nvSpPr>
          <p:cNvPr id="42" name="Shape 40"/>
          <p:cNvSpPr/>
          <p:nvPr/>
        </p:nvSpPr>
        <p:spPr>
          <a:xfrm>
            <a:off x="4274820" y="4251960"/>
            <a:ext cx="3657600" cy="457200"/>
          </a:xfrm>
          <a:prstGeom prst="rect">
            <a:avLst/>
          </a:prstGeom>
          <a:solidFill>
            <a:srgbClr val="1E2B22"/>
          </a:solidFill>
          <a:ln w="12700">
            <a:solidFill>
              <a:srgbClr val="1E2B22"/>
            </a:solidFill>
            <a:prstDash val="solid"/>
          </a:ln>
        </p:spPr>
      </p:sp>
      <p:sp>
        <p:nvSpPr>
          <p:cNvPr id="43" name="Shape 41"/>
          <p:cNvSpPr/>
          <p:nvPr/>
        </p:nvSpPr>
        <p:spPr>
          <a:xfrm>
            <a:off x="4274820" y="4251960"/>
            <a:ext cx="82296" cy="457200"/>
          </a:xfrm>
          <a:prstGeom prst="rect">
            <a:avLst/>
          </a:prstGeom>
          <a:solidFill>
            <a:srgbClr val="9BD12E"/>
          </a:solidFill>
          <a:ln w="12700">
            <a:solidFill>
              <a:srgbClr val="9BD12E"/>
            </a:solidFill>
            <a:prstDash val="solid"/>
          </a:ln>
        </p:spPr>
      </p:sp>
      <p:sp>
        <p:nvSpPr>
          <p:cNvPr id="44" name="Text 42"/>
          <p:cNvSpPr/>
          <p:nvPr/>
        </p:nvSpPr>
        <p:spPr>
          <a:xfrm>
            <a:off x="4475988" y="4251960"/>
            <a:ext cx="3383280" cy="457200"/>
          </a:xfrm>
          <a:prstGeom prst="rect">
            <a:avLst/>
          </a:prstGeom>
          <a:noFill/>
          <a:ln/>
        </p:spPr>
        <p:txBody>
          <a:bodyPr wrap="square" lIns="0" tIns="0" rIns="0" bIns="0" rtlCol="0" anchor="ctr"/>
          <a:lstStyle/>
          <a:p>
            <a:pPr indent="0" marL="0">
              <a:buNone/>
            </a:pPr>
            <a:r>
              <a:rPr lang="en-US" sz="1700" b="1" dirty="0">
                <a:solidFill>
                  <a:srgbClr val="FFFFFF"/>
                </a:solidFill>
              </a:rPr>
              <a:t>Diagrams form a chain</a:t>
            </a:r>
            <a:endParaRPr lang="en-US" sz="1700" dirty="0"/>
          </a:p>
        </p:txBody>
      </p:sp>
      <p:sp>
        <p:nvSpPr>
          <p:cNvPr id="45" name="Text 43"/>
          <p:cNvSpPr/>
          <p:nvPr/>
        </p:nvSpPr>
        <p:spPr>
          <a:xfrm>
            <a:off x="4475988" y="4782312"/>
            <a:ext cx="3255264" cy="996696"/>
          </a:xfrm>
          <a:prstGeom prst="rect">
            <a:avLst/>
          </a:prstGeom>
          <a:noFill/>
          <a:ln/>
        </p:spPr>
        <p:txBody>
          <a:bodyPr wrap="square" lIns="0" tIns="0" rIns="0" bIns="0" rtlCol="0" anchor="t"/>
          <a:lstStyle/>
          <a:p>
            <a:pPr indent="0" marL="0">
              <a:buNone/>
            </a:pPr>
            <a:r>
              <a:rPr lang="en-US" sz="1600" dirty="0">
                <a:solidFill>
                  <a:srgbClr val="1E2B22"/>
                </a:solidFill>
              </a:rPr>
              <a:t>Each level is the foundation for the next, gaps included. One gap upstream becomes a guess at every step below.</a:t>
            </a:r>
            <a:endParaRPr lang="en-US" sz="1600" dirty="0"/>
          </a:p>
        </p:txBody>
      </p:sp>
      <p:sp>
        <p:nvSpPr>
          <p:cNvPr id="46" name="Shape 44"/>
          <p:cNvSpPr/>
          <p:nvPr/>
        </p:nvSpPr>
        <p:spPr>
          <a:xfrm>
            <a:off x="8092440" y="4251960"/>
            <a:ext cx="3657600" cy="1600200"/>
          </a:xfrm>
          <a:prstGeom prst="rect">
            <a:avLst/>
          </a:prstGeom>
          <a:solidFill>
            <a:srgbClr val="D5DDD0"/>
          </a:solidFill>
          <a:ln w="9525">
            <a:solidFill>
              <a:srgbClr val="B4C0AD"/>
            </a:solidFill>
            <a:prstDash val="solid"/>
          </a:ln>
        </p:spPr>
      </p:sp>
      <p:sp>
        <p:nvSpPr>
          <p:cNvPr id="47" name="Shape 45"/>
          <p:cNvSpPr/>
          <p:nvPr/>
        </p:nvSpPr>
        <p:spPr>
          <a:xfrm>
            <a:off x="8092440" y="4251960"/>
            <a:ext cx="3657600" cy="457200"/>
          </a:xfrm>
          <a:prstGeom prst="rect">
            <a:avLst/>
          </a:prstGeom>
          <a:solidFill>
            <a:srgbClr val="1E2B22"/>
          </a:solidFill>
          <a:ln w="12700">
            <a:solidFill>
              <a:srgbClr val="1E2B22"/>
            </a:solidFill>
            <a:prstDash val="solid"/>
          </a:ln>
        </p:spPr>
      </p:sp>
      <p:sp>
        <p:nvSpPr>
          <p:cNvPr id="48" name="Shape 46"/>
          <p:cNvSpPr/>
          <p:nvPr/>
        </p:nvSpPr>
        <p:spPr>
          <a:xfrm>
            <a:off x="8092440" y="4251960"/>
            <a:ext cx="82296" cy="457200"/>
          </a:xfrm>
          <a:prstGeom prst="rect">
            <a:avLst/>
          </a:prstGeom>
          <a:solidFill>
            <a:srgbClr val="9BD12E"/>
          </a:solidFill>
          <a:ln w="12700">
            <a:solidFill>
              <a:srgbClr val="9BD12E"/>
            </a:solidFill>
            <a:prstDash val="solid"/>
          </a:ln>
        </p:spPr>
      </p:sp>
      <p:sp>
        <p:nvSpPr>
          <p:cNvPr id="49" name="Text 47"/>
          <p:cNvSpPr/>
          <p:nvPr/>
        </p:nvSpPr>
        <p:spPr>
          <a:xfrm>
            <a:off x="8293608" y="4251960"/>
            <a:ext cx="3383280" cy="457200"/>
          </a:xfrm>
          <a:prstGeom prst="rect">
            <a:avLst/>
          </a:prstGeom>
          <a:noFill/>
          <a:ln/>
        </p:spPr>
        <p:txBody>
          <a:bodyPr wrap="square" lIns="0" tIns="0" rIns="0" bIns="0" rtlCol="0" anchor="ctr"/>
          <a:lstStyle/>
          <a:p>
            <a:pPr indent="0" marL="0">
              <a:buNone/>
            </a:pPr>
            <a:r>
              <a:rPr lang="en-US" sz="1700" b="1" dirty="0">
                <a:solidFill>
                  <a:srgbClr val="FFFFFF"/>
                </a:solidFill>
              </a:rPr>
              <a:t>AI raises the stakes</a:t>
            </a:r>
            <a:endParaRPr lang="en-US" sz="1700" dirty="0"/>
          </a:p>
        </p:txBody>
      </p:sp>
      <p:sp>
        <p:nvSpPr>
          <p:cNvPr id="50" name="Text 48"/>
          <p:cNvSpPr/>
          <p:nvPr/>
        </p:nvSpPr>
        <p:spPr>
          <a:xfrm>
            <a:off x="8293608" y="4782312"/>
            <a:ext cx="3255264" cy="996696"/>
          </a:xfrm>
          <a:prstGeom prst="rect">
            <a:avLst/>
          </a:prstGeom>
          <a:noFill/>
          <a:ln/>
        </p:spPr>
        <p:txBody>
          <a:bodyPr wrap="square" lIns="0" tIns="0" rIns="0" bIns="0" rtlCol="0" anchor="t"/>
          <a:lstStyle/>
          <a:p>
            <a:pPr indent="0" marL="0">
              <a:buNone/>
            </a:pPr>
            <a:r>
              <a:rPr lang="en-US" sz="1600" dirty="0">
                <a:solidFill>
                  <a:srgbClr val="1E2B22"/>
                </a:solidFill>
              </a:rPr>
              <a:t>AI tools read and write diagrams at scale: more volume, the same gaps, and they never ask.</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8F5"/>
        </a:solidFill>
      </p:bgPr>
    </p:bg>
    <p:spTree>
      <p:nvGrpSpPr>
        <p:cNvPr id="1" name=""/>
        <p:cNvGrpSpPr/>
        <p:nvPr/>
      </p:nvGrpSpPr>
      <p:grpSpPr>
        <a:xfrm>
          <a:off x="0" y="0"/>
          <a:ext cx="0" cy="0"/>
          <a:chOff x="0" y="0"/>
          <a:chExt cx="0" cy="0"/>
        </a:xfrm>
      </p:grpSpPr>
      <p:sp>
        <p:nvSpPr>
          <p:cNvPr id="2" name="!!subtitle"/>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① The problem · model quality is a subjective review concern</a:t>
            </a:r>
            <a:endParaRPr lang="en-US" sz="1800" dirty="0"/>
          </a:p>
        </p:txBody>
      </p:sp>
      <p:sp>
        <p:nvSpPr>
          <p:cNvPr id="3" name="!!title"/>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Today: reviewed by eye, found late</a:t>
            </a:r>
            <a:endParaRPr lang="en-US" sz="4000" dirty="0"/>
          </a:p>
        </p:txBody>
      </p:sp>
      <p:sp>
        <p:nvSpPr>
          <p:cNvPr id="4" name="!!vs-0-box"/>
          <p:cNvSpPr/>
          <p:nvPr/>
        </p:nvSpPr>
        <p:spPr>
          <a:xfrm>
            <a:off x="457200" y="2423160"/>
            <a:ext cx="1965960" cy="868680"/>
          </a:xfrm>
          <a:prstGeom prst="rect">
            <a:avLst/>
          </a:prstGeom>
          <a:solidFill>
            <a:srgbClr val="ECECEA"/>
          </a:solidFill>
          <a:ln w="15875">
            <a:solidFill>
              <a:srgbClr val="7A7A7A"/>
            </a:solidFill>
            <a:prstDash val="dash"/>
          </a:ln>
        </p:spPr>
      </p:sp>
      <p:sp>
        <p:nvSpPr>
          <p:cNvPr id="5" name="!!vs-0-head"/>
          <p:cNvSpPr/>
          <p:nvPr/>
        </p:nvSpPr>
        <p:spPr>
          <a:xfrm>
            <a:off x="457200" y="2423160"/>
            <a:ext cx="1965960" cy="411480"/>
          </a:xfrm>
          <a:prstGeom prst="rect">
            <a:avLst/>
          </a:prstGeom>
          <a:solidFill>
            <a:srgbClr val="7A7A7A"/>
          </a:solidFill>
          <a:ln w="12700">
            <a:solidFill>
              <a:srgbClr val="7A7A7A"/>
            </a:solidFill>
            <a:prstDash val="solid"/>
          </a:ln>
        </p:spPr>
      </p:sp>
      <p:sp>
        <p:nvSpPr>
          <p:cNvPr id="6" name="!!vs-0-name"/>
          <p:cNvSpPr/>
          <p:nvPr/>
        </p:nvSpPr>
        <p:spPr>
          <a:xfrm>
            <a:off x="54864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Customer journey</a:t>
            </a:r>
            <a:endParaRPr lang="en-US" sz="1600" dirty="0"/>
          </a:p>
        </p:txBody>
      </p:sp>
      <p:sp>
        <p:nvSpPr>
          <p:cNvPr id="7" name="!!vs-0-sub"/>
          <p:cNvSpPr/>
          <p:nvPr/>
        </p:nvSpPr>
        <p:spPr>
          <a:xfrm>
            <a:off x="548640" y="2834640"/>
            <a:ext cx="1783080" cy="457200"/>
          </a:xfrm>
          <a:prstGeom prst="rect">
            <a:avLst/>
          </a:prstGeom>
          <a:noFill/>
          <a:ln/>
        </p:spPr>
        <p:txBody>
          <a:bodyPr wrap="square" lIns="0" tIns="0" rIns="0" bIns="0" rtlCol="0" anchor="ctr"/>
          <a:lstStyle/>
          <a:p>
            <a:pPr indent="0" marL="0">
              <a:buNone/>
            </a:pPr>
            <a:r>
              <a:rPr lang="en-US" sz="1400" i="1" dirty="0">
                <a:solidFill>
                  <a:srgbClr val="7A7A7A"/>
                </a:solidFill>
              </a:rPr>
              <a:t>not linted</a:t>
            </a:r>
            <a:endParaRPr lang="en-US" sz="1400" dirty="0"/>
          </a:p>
        </p:txBody>
      </p:sp>
      <p:sp>
        <p:nvSpPr>
          <p:cNvPr id="8" name="!!vs-chev-0"/>
          <p:cNvSpPr/>
          <p:nvPr/>
        </p:nvSpPr>
        <p:spPr>
          <a:xfrm>
            <a:off x="2514600" y="2628900"/>
            <a:ext cx="182880" cy="457200"/>
          </a:xfrm>
          <a:prstGeom prst="chevron">
            <a:avLst/>
          </a:prstGeom>
          <a:solidFill>
            <a:srgbClr val="3E6B48"/>
          </a:solidFill>
          <a:ln w="12700">
            <a:solidFill>
              <a:srgbClr val="3E6B48"/>
            </a:solidFill>
            <a:prstDash val="solid"/>
          </a:ln>
        </p:spPr>
      </p:sp>
      <p:sp>
        <p:nvSpPr>
          <p:cNvPr id="9" name="!!vs-1-box"/>
          <p:cNvSpPr/>
          <p:nvPr/>
        </p:nvSpPr>
        <p:spPr>
          <a:xfrm>
            <a:off x="2788920" y="2423160"/>
            <a:ext cx="1965960" cy="868680"/>
          </a:xfrm>
          <a:prstGeom prst="rect">
            <a:avLst/>
          </a:prstGeom>
          <a:solidFill>
            <a:srgbClr val="D5DDD0"/>
          </a:solidFill>
          <a:ln w="9525">
            <a:solidFill>
              <a:srgbClr val="B4C0AD"/>
            </a:solidFill>
            <a:prstDash val="solid"/>
          </a:ln>
        </p:spPr>
      </p:sp>
      <p:sp>
        <p:nvSpPr>
          <p:cNvPr id="10" name="!!vs-1-head"/>
          <p:cNvSpPr/>
          <p:nvPr/>
        </p:nvSpPr>
        <p:spPr>
          <a:xfrm>
            <a:off x="2788920" y="2423160"/>
            <a:ext cx="1965960" cy="411480"/>
          </a:xfrm>
          <a:prstGeom prst="rect">
            <a:avLst/>
          </a:prstGeom>
          <a:solidFill>
            <a:srgbClr val="1E2B22"/>
          </a:solidFill>
          <a:ln w="12700">
            <a:solidFill>
              <a:srgbClr val="1E2B22"/>
            </a:solidFill>
            <a:prstDash val="solid"/>
          </a:ln>
        </p:spPr>
      </p:sp>
      <p:sp>
        <p:nvSpPr>
          <p:cNvPr id="11" name="!!vs-1-name"/>
          <p:cNvSpPr/>
          <p:nvPr/>
        </p:nvSpPr>
        <p:spPr>
          <a:xfrm>
            <a:off x="288036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Business process</a:t>
            </a:r>
            <a:endParaRPr lang="en-US" sz="1600" dirty="0"/>
          </a:p>
        </p:txBody>
      </p:sp>
      <p:sp>
        <p:nvSpPr>
          <p:cNvPr id="12" name="!!vs-1-sub"/>
          <p:cNvSpPr/>
          <p:nvPr/>
        </p:nvSpPr>
        <p:spPr>
          <a:xfrm>
            <a:off x="288036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activity diagrams</a:t>
            </a:r>
            <a:endParaRPr lang="en-US" sz="1400" dirty="0"/>
          </a:p>
        </p:txBody>
      </p:sp>
      <p:sp>
        <p:nvSpPr>
          <p:cNvPr id="13" name="Shape 11"/>
          <p:cNvSpPr/>
          <p:nvPr/>
        </p:nvSpPr>
        <p:spPr>
          <a:xfrm>
            <a:off x="4846320" y="2628900"/>
            <a:ext cx="182880" cy="457200"/>
          </a:xfrm>
          <a:prstGeom prst="chevron">
            <a:avLst/>
          </a:prstGeom>
          <a:solidFill>
            <a:srgbClr val="3E6B48"/>
          </a:solidFill>
          <a:ln w="12700">
            <a:solidFill>
              <a:srgbClr val="3E6B48"/>
            </a:solidFill>
            <a:prstDash val="solid"/>
          </a:ln>
        </p:spPr>
      </p:sp>
      <p:sp>
        <p:nvSpPr>
          <p:cNvPr id="14" name="!!vs-2-box"/>
          <p:cNvSpPr/>
          <p:nvPr/>
        </p:nvSpPr>
        <p:spPr>
          <a:xfrm>
            <a:off x="5120640" y="2423160"/>
            <a:ext cx="1965960" cy="868680"/>
          </a:xfrm>
          <a:prstGeom prst="rect">
            <a:avLst/>
          </a:prstGeom>
          <a:solidFill>
            <a:srgbClr val="D5DDD0"/>
          </a:solidFill>
          <a:ln w="9525">
            <a:solidFill>
              <a:srgbClr val="B4C0AD"/>
            </a:solidFill>
            <a:prstDash val="solid"/>
          </a:ln>
        </p:spPr>
      </p:sp>
      <p:sp>
        <p:nvSpPr>
          <p:cNvPr id="15" name="!!vs-2-head"/>
          <p:cNvSpPr/>
          <p:nvPr/>
        </p:nvSpPr>
        <p:spPr>
          <a:xfrm>
            <a:off x="5120640" y="2423160"/>
            <a:ext cx="1965960" cy="411480"/>
          </a:xfrm>
          <a:prstGeom prst="rect">
            <a:avLst/>
          </a:prstGeom>
          <a:solidFill>
            <a:srgbClr val="1E2B22"/>
          </a:solidFill>
          <a:ln w="12700">
            <a:solidFill>
              <a:srgbClr val="1E2B22"/>
            </a:solidFill>
            <a:prstDash val="solid"/>
          </a:ln>
        </p:spPr>
      </p:sp>
      <p:sp>
        <p:nvSpPr>
          <p:cNvPr id="16" name="!!vs-2-name"/>
          <p:cNvSpPr/>
          <p:nvPr/>
        </p:nvSpPr>
        <p:spPr>
          <a:xfrm>
            <a:off x="521208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Sequence &amp; state</a:t>
            </a:r>
            <a:endParaRPr lang="en-US" sz="1600" dirty="0"/>
          </a:p>
        </p:txBody>
      </p:sp>
      <p:sp>
        <p:nvSpPr>
          <p:cNvPr id="17" name="!!vs-2-sub"/>
          <p:cNvSpPr/>
          <p:nvPr/>
        </p:nvSpPr>
        <p:spPr>
          <a:xfrm>
            <a:off x="521208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charts: solution design</a:t>
            </a:r>
            <a:endParaRPr lang="en-US" sz="1400" dirty="0"/>
          </a:p>
        </p:txBody>
      </p:sp>
      <p:sp>
        <p:nvSpPr>
          <p:cNvPr id="18" name="Shape 16"/>
          <p:cNvSpPr/>
          <p:nvPr/>
        </p:nvSpPr>
        <p:spPr>
          <a:xfrm>
            <a:off x="7178040" y="2628900"/>
            <a:ext cx="182880" cy="457200"/>
          </a:xfrm>
          <a:prstGeom prst="chevron">
            <a:avLst/>
          </a:prstGeom>
          <a:solidFill>
            <a:srgbClr val="3E6B48"/>
          </a:solidFill>
          <a:ln w="12700">
            <a:solidFill>
              <a:srgbClr val="3E6B48"/>
            </a:solidFill>
            <a:prstDash val="solid"/>
          </a:ln>
        </p:spPr>
      </p:sp>
      <p:sp>
        <p:nvSpPr>
          <p:cNvPr id="19" name="!!vs-3-box"/>
          <p:cNvSpPr/>
          <p:nvPr/>
        </p:nvSpPr>
        <p:spPr>
          <a:xfrm>
            <a:off x="7452360" y="2423160"/>
            <a:ext cx="1965960" cy="868680"/>
          </a:xfrm>
          <a:prstGeom prst="rect">
            <a:avLst/>
          </a:prstGeom>
          <a:solidFill>
            <a:srgbClr val="D5DDD0"/>
          </a:solidFill>
          <a:ln w="9525">
            <a:solidFill>
              <a:srgbClr val="B4C0AD"/>
            </a:solidFill>
            <a:prstDash val="solid"/>
          </a:ln>
        </p:spPr>
      </p:sp>
      <p:sp>
        <p:nvSpPr>
          <p:cNvPr id="20" name="!!vs-3-head"/>
          <p:cNvSpPr/>
          <p:nvPr/>
        </p:nvSpPr>
        <p:spPr>
          <a:xfrm>
            <a:off x="7452360" y="2423160"/>
            <a:ext cx="1965960" cy="411480"/>
          </a:xfrm>
          <a:prstGeom prst="rect">
            <a:avLst/>
          </a:prstGeom>
          <a:solidFill>
            <a:srgbClr val="1E2B22"/>
          </a:solidFill>
          <a:ln w="12700">
            <a:solidFill>
              <a:srgbClr val="1E2B22"/>
            </a:solidFill>
            <a:prstDash val="solid"/>
          </a:ln>
        </p:spPr>
      </p:sp>
      <p:sp>
        <p:nvSpPr>
          <p:cNvPr id="21" name="!!vs-3-name"/>
          <p:cNvSpPr/>
          <p:nvPr/>
        </p:nvSpPr>
        <p:spPr>
          <a:xfrm>
            <a:off x="754380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Code</a:t>
            </a:r>
            <a:endParaRPr lang="en-US" sz="1600" dirty="0"/>
          </a:p>
        </p:txBody>
      </p:sp>
      <p:sp>
        <p:nvSpPr>
          <p:cNvPr id="22" name="!!vs-3-sub"/>
          <p:cNvSpPr/>
          <p:nvPr/>
        </p:nvSpPr>
        <p:spPr>
          <a:xfrm>
            <a:off x="754380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human &amp; AI</a:t>
            </a:r>
            <a:endParaRPr lang="en-US" sz="1400" dirty="0"/>
          </a:p>
        </p:txBody>
      </p:sp>
      <p:sp>
        <p:nvSpPr>
          <p:cNvPr id="23" name="!!vs-chev-3"/>
          <p:cNvSpPr/>
          <p:nvPr/>
        </p:nvSpPr>
        <p:spPr>
          <a:xfrm>
            <a:off x="9509760" y="2628900"/>
            <a:ext cx="182880" cy="457200"/>
          </a:xfrm>
          <a:prstGeom prst="chevron">
            <a:avLst/>
          </a:prstGeom>
          <a:solidFill>
            <a:srgbClr val="3E6B48"/>
          </a:solidFill>
          <a:ln w="12700">
            <a:solidFill>
              <a:srgbClr val="3E6B48"/>
            </a:solidFill>
            <a:prstDash val="solid"/>
          </a:ln>
        </p:spPr>
      </p:sp>
      <p:sp>
        <p:nvSpPr>
          <p:cNvPr id="24" name="!!vs-4-box"/>
          <p:cNvSpPr/>
          <p:nvPr/>
        </p:nvSpPr>
        <p:spPr>
          <a:xfrm>
            <a:off x="9784080" y="2423160"/>
            <a:ext cx="1965960" cy="868680"/>
          </a:xfrm>
          <a:prstGeom prst="rect">
            <a:avLst/>
          </a:prstGeom>
          <a:solidFill>
            <a:srgbClr val="D5DDD0"/>
          </a:solidFill>
          <a:ln w="9525">
            <a:solidFill>
              <a:srgbClr val="B4C0AD"/>
            </a:solidFill>
            <a:prstDash val="solid"/>
          </a:ln>
        </p:spPr>
      </p:sp>
      <p:sp>
        <p:nvSpPr>
          <p:cNvPr id="25" name="!!vs-4-head"/>
          <p:cNvSpPr/>
          <p:nvPr/>
        </p:nvSpPr>
        <p:spPr>
          <a:xfrm>
            <a:off x="9784080" y="2423160"/>
            <a:ext cx="1965960" cy="411480"/>
          </a:xfrm>
          <a:prstGeom prst="rect">
            <a:avLst/>
          </a:prstGeom>
          <a:solidFill>
            <a:srgbClr val="1E2B22"/>
          </a:solidFill>
          <a:ln w="12700">
            <a:solidFill>
              <a:srgbClr val="1E2B22"/>
            </a:solidFill>
            <a:prstDash val="solid"/>
          </a:ln>
        </p:spPr>
      </p:sp>
      <p:sp>
        <p:nvSpPr>
          <p:cNvPr id="26" name="!!vs-4-name"/>
          <p:cNvSpPr/>
          <p:nvPr/>
        </p:nvSpPr>
        <p:spPr>
          <a:xfrm>
            <a:off x="987552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Release</a:t>
            </a:r>
            <a:endParaRPr lang="en-US" sz="1600" dirty="0"/>
          </a:p>
        </p:txBody>
      </p:sp>
      <p:sp>
        <p:nvSpPr>
          <p:cNvPr id="27" name="!!vs-4-sub"/>
          <p:cNvSpPr/>
          <p:nvPr/>
        </p:nvSpPr>
        <p:spPr>
          <a:xfrm>
            <a:off x="987552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test · production</a:t>
            </a:r>
            <a:endParaRPr lang="en-US" sz="1400" dirty="0"/>
          </a:p>
        </p:txBody>
      </p:sp>
      <p:sp>
        <p:nvSpPr>
          <p:cNvPr id="28" name="Shape 26"/>
          <p:cNvSpPr/>
          <p:nvPr/>
        </p:nvSpPr>
        <p:spPr>
          <a:xfrm>
            <a:off x="9180576" y="2231136"/>
            <a:ext cx="384048" cy="384048"/>
          </a:xfrm>
          <a:prstGeom prst="ellipse">
            <a:avLst/>
          </a:prstGeom>
          <a:solidFill>
            <a:srgbClr val="B03A2E"/>
          </a:solidFill>
          <a:ln w="19050">
            <a:solidFill>
              <a:srgbClr val="FFFFFF"/>
            </a:solidFill>
            <a:prstDash val="solid"/>
          </a:ln>
        </p:spPr>
      </p:sp>
      <p:sp>
        <p:nvSpPr>
          <p:cNvPr id="29" name="Text 27"/>
          <p:cNvSpPr/>
          <p:nvPr/>
        </p:nvSpPr>
        <p:spPr>
          <a:xfrm>
            <a:off x="9180576" y="2231136"/>
            <a:ext cx="384048" cy="384048"/>
          </a:xfrm>
          <a:prstGeom prst="rect">
            <a:avLst/>
          </a:prstGeom>
          <a:noFill/>
          <a:ln/>
        </p:spPr>
        <p:txBody>
          <a:bodyPr wrap="square" lIns="0" tIns="0" rIns="0" bIns="0" rtlCol="0" anchor="ctr"/>
          <a:lstStyle/>
          <a:p>
            <a:pPr algn="ctr" indent="0" marL="0">
              <a:buNone/>
            </a:pPr>
            <a:r>
              <a:rPr lang="en-US" sz="1800" b="1" dirty="0">
                <a:solidFill>
                  <a:srgbClr val="FFFFFF"/>
                </a:solidFill>
              </a:rPr>
              <a:t>?</a:t>
            </a:r>
            <a:endParaRPr lang="en-US" sz="1800" dirty="0"/>
          </a:p>
        </p:txBody>
      </p:sp>
      <p:sp>
        <p:nvSpPr>
          <p:cNvPr id="30" name="Shape 28"/>
          <p:cNvSpPr/>
          <p:nvPr/>
        </p:nvSpPr>
        <p:spPr>
          <a:xfrm>
            <a:off x="11512296" y="2231136"/>
            <a:ext cx="384048" cy="384048"/>
          </a:xfrm>
          <a:prstGeom prst="ellipse">
            <a:avLst/>
          </a:prstGeom>
          <a:solidFill>
            <a:srgbClr val="B03A2E"/>
          </a:solidFill>
          <a:ln w="19050">
            <a:solidFill>
              <a:srgbClr val="FFFFFF"/>
            </a:solidFill>
            <a:prstDash val="solid"/>
          </a:ln>
        </p:spPr>
      </p:sp>
      <p:sp>
        <p:nvSpPr>
          <p:cNvPr id="31" name="Text 29"/>
          <p:cNvSpPr/>
          <p:nvPr/>
        </p:nvSpPr>
        <p:spPr>
          <a:xfrm>
            <a:off x="11512296" y="2231136"/>
            <a:ext cx="384048" cy="384048"/>
          </a:xfrm>
          <a:prstGeom prst="rect">
            <a:avLst/>
          </a:prstGeom>
          <a:noFill/>
          <a:ln/>
        </p:spPr>
        <p:txBody>
          <a:bodyPr wrap="square" lIns="0" tIns="0" rIns="0" bIns="0" rtlCol="0" anchor="ctr"/>
          <a:lstStyle/>
          <a:p>
            <a:pPr algn="ctr" indent="0" marL="0">
              <a:buNone/>
            </a:pPr>
            <a:r>
              <a:rPr lang="en-US" sz="1800" b="1" dirty="0">
                <a:solidFill>
                  <a:srgbClr val="FFFFFF"/>
                </a:solidFill>
              </a:rPr>
              <a:t>?</a:t>
            </a:r>
            <a:endParaRPr lang="en-US" sz="1800" dirty="0"/>
          </a:p>
        </p:txBody>
      </p:sp>
      <p:sp>
        <p:nvSpPr>
          <p:cNvPr id="32" name="Shape 30"/>
          <p:cNvSpPr/>
          <p:nvPr/>
        </p:nvSpPr>
        <p:spPr>
          <a:xfrm>
            <a:off x="8161020" y="1920240"/>
            <a:ext cx="0" cy="502920"/>
          </a:xfrm>
          <a:prstGeom prst="line">
            <a:avLst/>
          </a:prstGeom>
          <a:noFill/>
          <a:ln w="28575">
            <a:solidFill>
              <a:srgbClr val="B03A2E"/>
            </a:solidFill>
            <a:prstDash val="dash"/>
          </a:ln>
        </p:spPr>
      </p:sp>
      <p:sp>
        <p:nvSpPr>
          <p:cNvPr id="33" name="Shape 31"/>
          <p:cNvSpPr/>
          <p:nvPr/>
        </p:nvSpPr>
        <p:spPr>
          <a:xfrm>
            <a:off x="3771900" y="1920240"/>
            <a:ext cx="4389120" cy="0"/>
          </a:xfrm>
          <a:prstGeom prst="line">
            <a:avLst/>
          </a:prstGeom>
          <a:noFill/>
          <a:ln w="28575">
            <a:solidFill>
              <a:srgbClr val="B03A2E"/>
            </a:solidFill>
            <a:prstDash val="dash"/>
          </a:ln>
        </p:spPr>
      </p:sp>
      <p:sp>
        <p:nvSpPr>
          <p:cNvPr id="34" name="Shape 32"/>
          <p:cNvSpPr/>
          <p:nvPr/>
        </p:nvSpPr>
        <p:spPr>
          <a:xfrm>
            <a:off x="3771900" y="1920240"/>
            <a:ext cx="0" cy="484632"/>
          </a:xfrm>
          <a:prstGeom prst="line">
            <a:avLst/>
          </a:prstGeom>
          <a:noFill/>
          <a:ln w="28575">
            <a:solidFill>
              <a:srgbClr val="B03A2E"/>
            </a:solidFill>
            <a:prstDash val="dash"/>
            <a:tailEnd type="triangle"/>
          </a:ln>
        </p:spPr>
      </p:sp>
      <p:sp>
        <p:nvSpPr>
          <p:cNvPr id="35" name="Text 33"/>
          <p:cNvSpPr/>
          <p:nvPr/>
        </p:nvSpPr>
        <p:spPr>
          <a:xfrm>
            <a:off x="4594860" y="1737360"/>
            <a:ext cx="2743200" cy="365760"/>
          </a:xfrm>
          <a:prstGeom prst="rect">
            <a:avLst/>
          </a:prstGeom>
          <a:solidFill>
            <a:srgbClr val="F7F8F5"/>
          </a:solidFill>
          <a:ln/>
        </p:spPr>
        <p:txBody>
          <a:bodyPr wrap="square" lIns="0" tIns="0" rIns="0" bIns="0" rtlCol="0" anchor="ctr"/>
          <a:lstStyle/>
          <a:p>
            <a:pPr algn="ctr" indent="0" marL="0">
              <a:buNone/>
            </a:pPr>
            <a:r>
              <a:rPr lang="en-US" sz="1500" b="1" i="1" dirty="0">
                <a:solidFill>
                  <a:srgbClr val="B03A2E"/>
                </a:solidFill>
              </a:rPr>
              <a:t>rework, after the code is written</a:t>
            </a:r>
            <a:endParaRPr lang="en-US" sz="1500" dirty="0"/>
          </a:p>
        </p:txBody>
      </p:sp>
      <p:sp>
        <p:nvSpPr>
          <p:cNvPr id="36" name="Shape 34"/>
          <p:cNvSpPr/>
          <p:nvPr/>
        </p:nvSpPr>
        <p:spPr>
          <a:xfrm>
            <a:off x="457200" y="3566160"/>
            <a:ext cx="8961120" cy="457200"/>
          </a:xfrm>
          <a:prstGeom prst="rect">
            <a:avLst/>
          </a:prstGeom>
          <a:solidFill>
            <a:srgbClr val="ECECEA"/>
          </a:solidFill>
          <a:ln w="12700">
            <a:solidFill>
              <a:srgbClr val="7A7A7A"/>
            </a:solidFill>
            <a:prstDash val="dash"/>
          </a:ln>
        </p:spPr>
      </p:sp>
      <p:sp>
        <p:nvSpPr>
          <p:cNvPr id="37" name="Text 35"/>
          <p:cNvSpPr/>
          <p:nvPr/>
        </p:nvSpPr>
        <p:spPr>
          <a:xfrm>
            <a:off x="594360" y="3566160"/>
            <a:ext cx="8686800" cy="457200"/>
          </a:xfrm>
          <a:prstGeom prst="rect">
            <a:avLst/>
          </a:prstGeom>
          <a:noFill/>
          <a:ln/>
        </p:spPr>
        <p:txBody>
          <a:bodyPr wrap="square" lIns="0" tIns="0" rIns="0" bIns="0" rtlCol="0" anchor="ctr"/>
          <a:lstStyle/>
          <a:p>
            <a:pPr indent="0" marL="0">
              <a:buNone/>
            </a:pPr>
            <a:r>
              <a:rPr lang="en-US" sz="1500" b="1" dirty="0">
                <a:solidFill>
                  <a:srgbClr val="4A4A4A"/>
                </a:solidFill>
              </a:rPr>
              <a:t>Every hand-off today: </a:t>
            </a:r>
            <a:pPr indent="0" marL="0">
              <a:buNone/>
            </a:pPr>
            <a:r>
              <a:rPr lang="en-US" sz="1500" dirty="0">
                <a:solidFill>
                  <a:srgbClr val="4A4A4A"/>
                </a:solidFill>
              </a:rPr>
              <a:t>a review by eye, as good as the reviewer's time and attention</a:t>
            </a:r>
            <a:endParaRPr lang="en-US" sz="1500" dirty="0"/>
          </a:p>
        </p:txBody>
      </p:sp>
      <p:sp>
        <p:nvSpPr>
          <p:cNvPr id="38" name="Text 36"/>
          <p:cNvSpPr/>
          <p:nvPr/>
        </p:nvSpPr>
        <p:spPr>
          <a:xfrm>
            <a:off x="9784080" y="3566160"/>
            <a:ext cx="1965960" cy="457200"/>
          </a:xfrm>
          <a:prstGeom prst="rect">
            <a:avLst/>
          </a:prstGeom>
          <a:noFill/>
          <a:ln/>
        </p:spPr>
        <p:txBody>
          <a:bodyPr wrap="square" lIns="0" tIns="0" rIns="0" bIns="0" rtlCol="0" anchor="ctr"/>
          <a:lstStyle/>
          <a:p>
            <a:pPr algn="ctr" indent="0" marL="0">
              <a:buNone/>
            </a:pPr>
            <a:r>
              <a:rPr lang="en-US" sz="1500" b="1" i="1" dirty="0">
                <a:solidFill>
                  <a:srgbClr val="B03A2E"/>
                </a:solidFill>
              </a:rPr>
              <a:t>gaps surface here, late</a:t>
            </a:r>
            <a:endParaRPr lang="en-US" sz="1500" dirty="0"/>
          </a:p>
        </p:txBody>
      </p:sp>
      <p:sp>
        <p:nvSpPr>
          <p:cNvPr id="39" name="Shape 37"/>
          <p:cNvSpPr/>
          <p:nvPr/>
        </p:nvSpPr>
        <p:spPr>
          <a:xfrm>
            <a:off x="457200" y="4343400"/>
            <a:ext cx="11292840" cy="548640"/>
          </a:xfrm>
          <a:prstGeom prst="rightArrow">
            <a:avLst/>
          </a:prstGeom>
          <a:solidFill>
            <a:srgbClr val="F3DEDB"/>
          </a:solidFill>
          <a:ln w="12700">
            <a:solidFill>
              <a:srgbClr val="B03A2E"/>
            </a:solidFill>
            <a:prstDash val="solid"/>
          </a:ln>
        </p:spPr>
      </p:sp>
      <p:sp>
        <p:nvSpPr>
          <p:cNvPr id="40" name="Text 38"/>
          <p:cNvSpPr/>
          <p:nvPr/>
        </p:nvSpPr>
        <p:spPr>
          <a:xfrm>
            <a:off x="640080" y="4343400"/>
            <a:ext cx="10561320" cy="548640"/>
          </a:xfrm>
          <a:prstGeom prst="rect">
            <a:avLst/>
          </a:prstGeom>
          <a:noFill/>
          <a:ln/>
        </p:spPr>
        <p:txBody>
          <a:bodyPr wrap="square" lIns="0" tIns="0" rIns="0" bIns="0" rtlCol="0" anchor="ctr"/>
          <a:lstStyle/>
          <a:p>
            <a:pPr indent="0" marL="0">
              <a:buNone/>
            </a:pPr>
            <a:r>
              <a:rPr lang="en-US" sz="1500" b="1" dirty="0">
                <a:solidFill>
                  <a:srgbClr val="B03A2E"/>
                </a:solidFill>
              </a:rPr>
              <a:t>The later a gap is found, the more steps were built on it, and the further back the rework goes</a:t>
            </a:r>
            <a:endParaRPr lang="en-US" sz="1500" dirty="0"/>
          </a:p>
        </p:txBody>
      </p:sp>
      <p:sp>
        <p:nvSpPr>
          <p:cNvPr id="41" name="Shape 39"/>
          <p:cNvSpPr/>
          <p:nvPr/>
        </p:nvSpPr>
        <p:spPr>
          <a:xfrm>
            <a:off x="457200" y="5212080"/>
            <a:ext cx="11292840" cy="777240"/>
          </a:xfrm>
          <a:prstGeom prst="rect">
            <a:avLst/>
          </a:prstGeom>
          <a:solidFill>
            <a:srgbClr val="9BD12E"/>
          </a:solidFill>
          <a:ln w="12700">
            <a:solidFill>
              <a:srgbClr val="9BD12E"/>
            </a:solidFill>
            <a:prstDash val="solid"/>
          </a:ln>
        </p:spPr>
      </p:sp>
      <p:sp>
        <p:nvSpPr>
          <p:cNvPr id="42" name="Text 40"/>
          <p:cNvSpPr/>
          <p:nvPr/>
        </p:nvSpPr>
        <p:spPr>
          <a:xfrm>
            <a:off x="685800" y="5212080"/>
            <a:ext cx="10835640" cy="777240"/>
          </a:xfrm>
          <a:prstGeom prst="rect">
            <a:avLst/>
          </a:prstGeom>
          <a:noFill/>
          <a:ln/>
        </p:spPr>
        <p:txBody>
          <a:bodyPr wrap="square" lIns="0" tIns="0" rIns="0" bIns="0" rtlCol="0" anchor="ctr"/>
          <a:lstStyle/>
          <a:p>
            <a:pPr indent="0" marL="0">
              <a:buNone/>
            </a:pPr>
            <a:r>
              <a:rPr lang="en-US" sz="2200" b="1" dirty="0">
                <a:solidFill>
                  <a:srgbClr val="1E2B22"/>
                </a:solidFill>
              </a:rPr>
              <a:t>Question: </a:t>
            </a:r>
            <a:pPr indent="0" marL="0">
              <a:buNone/>
            </a:pPr>
            <a:r>
              <a:rPr lang="en-US" sz="2200" dirty="0">
                <a:solidFill>
                  <a:srgbClr val="1E2B22"/>
                </a:solidFill>
              </a:rPr>
              <a:t>How do you find a diagram's gaps today, and at which step?</a:t>
            </a:r>
            <a:endParaRPr lang="en-US"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② The contribution · a semantic static analyser for PlantUML models</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From linter to static model analysis</a:t>
            </a:r>
            <a:endParaRPr lang="en-US" sz="4000" dirty="0"/>
          </a:p>
        </p:txBody>
      </p:sp>
      <p:sp>
        <p:nvSpPr>
          <p:cNvPr id="4" name="Text 2"/>
          <p:cNvSpPr/>
          <p:nvPr/>
        </p:nvSpPr>
        <p:spPr>
          <a:xfrm>
            <a:off x="457200" y="1645920"/>
            <a:ext cx="2377440" cy="548640"/>
          </a:xfrm>
          <a:prstGeom prst="rect">
            <a:avLst/>
          </a:prstGeom>
          <a:noFill/>
          <a:ln/>
        </p:spPr>
        <p:txBody>
          <a:bodyPr wrap="square" lIns="0" tIns="0" rIns="0" bIns="0" rtlCol="0" anchor="ctr"/>
          <a:lstStyle/>
          <a:p>
            <a:pPr indent="0" marL="0">
              <a:buNone/>
            </a:pPr>
            <a:r>
              <a:rPr lang="en-US" sz="1300" b="1" spc="200" kern="0" dirty="0">
                <a:solidFill>
                  <a:srgbClr val="7A7A7A"/>
                </a:solidFill>
              </a:rPr>
              <a:t>A CONVENTIONAL LINTER</a:t>
            </a:r>
            <a:endParaRPr lang="en-US" sz="1300" dirty="0"/>
          </a:p>
        </p:txBody>
      </p:sp>
      <p:sp>
        <p:nvSpPr>
          <p:cNvPr id="5" name="Shape 3"/>
          <p:cNvSpPr/>
          <p:nvPr/>
        </p:nvSpPr>
        <p:spPr>
          <a:xfrm>
            <a:off x="2834640" y="1645920"/>
            <a:ext cx="1463040" cy="548640"/>
          </a:xfrm>
          <a:prstGeom prst="rect">
            <a:avLst/>
          </a:prstGeom>
          <a:solidFill>
            <a:srgbClr val="ECECEA"/>
          </a:solidFill>
          <a:ln w="12700">
            <a:solidFill>
              <a:srgbClr val="7A7A7A"/>
            </a:solidFill>
            <a:prstDash val="solid"/>
          </a:ln>
        </p:spPr>
      </p:sp>
      <p:sp>
        <p:nvSpPr>
          <p:cNvPr id="6" name="Text 4"/>
          <p:cNvSpPr/>
          <p:nvPr/>
        </p:nvSpPr>
        <p:spPr>
          <a:xfrm>
            <a:off x="2834640" y="1645920"/>
            <a:ext cx="1463040" cy="548640"/>
          </a:xfrm>
          <a:prstGeom prst="rect">
            <a:avLst/>
          </a:prstGeom>
          <a:noFill/>
          <a:ln/>
        </p:spPr>
        <p:txBody>
          <a:bodyPr wrap="square" lIns="0" tIns="0" rIns="0" bIns="0" rtlCol="0" anchor="ctr"/>
          <a:lstStyle/>
          <a:p>
            <a:pPr algn="ctr" indent="0" marL="0">
              <a:buNone/>
            </a:pPr>
            <a:r>
              <a:rPr lang="en-US" sz="1500" b="1" dirty="0">
                <a:solidFill>
                  <a:srgbClr val="4A4A4A"/>
                </a:solidFill>
              </a:rPr>
              <a:t>Text</a:t>
            </a:r>
            <a:endParaRPr lang="en-US" sz="1500" dirty="0"/>
          </a:p>
        </p:txBody>
      </p:sp>
      <p:sp>
        <p:nvSpPr>
          <p:cNvPr id="7" name="Shape 5"/>
          <p:cNvSpPr/>
          <p:nvPr/>
        </p:nvSpPr>
        <p:spPr>
          <a:xfrm>
            <a:off x="4398264" y="1719072"/>
            <a:ext cx="164592" cy="402336"/>
          </a:xfrm>
          <a:prstGeom prst="chevron">
            <a:avLst/>
          </a:prstGeom>
          <a:solidFill>
            <a:srgbClr val="7A7A7A"/>
          </a:solidFill>
          <a:ln w="12700">
            <a:solidFill>
              <a:srgbClr val="7A7A7A"/>
            </a:solidFill>
            <a:prstDash val="solid"/>
          </a:ln>
        </p:spPr>
      </p:sp>
      <p:sp>
        <p:nvSpPr>
          <p:cNvPr id="8" name="Shape 6"/>
          <p:cNvSpPr/>
          <p:nvPr/>
        </p:nvSpPr>
        <p:spPr>
          <a:xfrm>
            <a:off x="4663440" y="1645920"/>
            <a:ext cx="1463040" cy="548640"/>
          </a:xfrm>
          <a:prstGeom prst="rect">
            <a:avLst/>
          </a:prstGeom>
          <a:solidFill>
            <a:srgbClr val="ECECEA"/>
          </a:solidFill>
          <a:ln w="12700">
            <a:solidFill>
              <a:srgbClr val="7A7A7A"/>
            </a:solidFill>
            <a:prstDash val="solid"/>
          </a:ln>
        </p:spPr>
      </p:sp>
      <p:sp>
        <p:nvSpPr>
          <p:cNvPr id="9" name="Text 7"/>
          <p:cNvSpPr/>
          <p:nvPr/>
        </p:nvSpPr>
        <p:spPr>
          <a:xfrm>
            <a:off x="4663440" y="1645920"/>
            <a:ext cx="1463040" cy="548640"/>
          </a:xfrm>
          <a:prstGeom prst="rect">
            <a:avLst/>
          </a:prstGeom>
          <a:noFill/>
          <a:ln/>
        </p:spPr>
        <p:txBody>
          <a:bodyPr wrap="square" lIns="0" tIns="0" rIns="0" bIns="0" rtlCol="0" anchor="ctr"/>
          <a:lstStyle/>
          <a:p>
            <a:pPr algn="ctr" indent="0" marL="0">
              <a:buNone/>
            </a:pPr>
            <a:r>
              <a:rPr lang="en-US" sz="1500" b="1" dirty="0">
                <a:solidFill>
                  <a:srgbClr val="4A4A4A"/>
                </a:solidFill>
              </a:rPr>
              <a:t>Pattern rule</a:t>
            </a:r>
            <a:endParaRPr lang="en-US" sz="1500" dirty="0"/>
          </a:p>
        </p:txBody>
      </p:sp>
      <p:sp>
        <p:nvSpPr>
          <p:cNvPr id="10" name="Shape 8"/>
          <p:cNvSpPr/>
          <p:nvPr/>
        </p:nvSpPr>
        <p:spPr>
          <a:xfrm>
            <a:off x="6227064" y="1719072"/>
            <a:ext cx="164592" cy="402336"/>
          </a:xfrm>
          <a:prstGeom prst="chevron">
            <a:avLst/>
          </a:prstGeom>
          <a:solidFill>
            <a:srgbClr val="7A7A7A"/>
          </a:solidFill>
          <a:ln w="12700">
            <a:solidFill>
              <a:srgbClr val="7A7A7A"/>
            </a:solidFill>
            <a:prstDash val="solid"/>
          </a:ln>
        </p:spPr>
      </p:sp>
      <p:sp>
        <p:nvSpPr>
          <p:cNvPr id="11" name="Shape 9"/>
          <p:cNvSpPr/>
          <p:nvPr/>
        </p:nvSpPr>
        <p:spPr>
          <a:xfrm>
            <a:off x="6492240" y="1645920"/>
            <a:ext cx="1463040" cy="548640"/>
          </a:xfrm>
          <a:prstGeom prst="rect">
            <a:avLst/>
          </a:prstGeom>
          <a:solidFill>
            <a:srgbClr val="ECECEA"/>
          </a:solidFill>
          <a:ln w="12700">
            <a:solidFill>
              <a:srgbClr val="7A7A7A"/>
            </a:solidFill>
            <a:prstDash val="solid"/>
          </a:ln>
        </p:spPr>
      </p:sp>
      <p:sp>
        <p:nvSpPr>
          <p:cNvPr id="12" name="Text 10"/>
          <p:cNvSpPr/>
          <p:nvPr/>
        </p:nvSpPr>
        <p:spPr>
          <a:xfrm>
            <a:off x="6492240" y="1645920"/>
            <a:ext cx="1463040" cy="548640"/>
          </a:xfrm>
          <a:prstGeom prst="rect">
            <a:avLst/>
          </a:prstGeom>
          <a:noFill/>
          <a:ln/>
        </p:spPr>
        <p:txBody>
          <a:bodyPr wrap="square" lIns="0" tIns="0" rIns="0" bIns="0" rtlCol="0" anchor="ctr"/>
          <a:lstStyle/>
          <a:p>
            <a:pPr algn="ctr" indent="0" marL="0">
              <a:buNone/>
            </a:pPr>
            <a:r>
              <a:rPr lang="en-US" sz="1500" b="1" dirty="0">
                <a:solidFill>
                  <a:srgbClr val="4A4A4A"/>
                </a:solidFill>
              </a:rPr>
              <a:t>Warning</a:t>
            </a:r>
            <a:endParaRPr lang="en-US" sz="1500" dirty="0"/>
          </a:p>
        </p:txBody>
      </p:sp>
      <p:sp>
        <p:nvSpPr>
          <p:cNvPr id="13" name="Text 11"/>
          <p:cNvSpPr/>
          <p:nvPr/>
        </p:nvSpPr>
        <p:spPr>
          <a:xfrm>
            <a:off x="8412480" y="1645920"/>
            <a:ext cx="3337560" cy="548640"/>
          </a:xfrm>
          <a:prstGeom prst="rect">
            <a:avLst/>
          </a:prstGeom>
          <a:noFill/>
          <a:ln/>
        </p:spPr>
        <p:txBody>
          <a:bodyPr wrap="square" lIns="0" tIns="0" rIns="0" bIns="0" rtlCol="0" anchor="ctr"/>
          <a:lstStyle/>
          <a:p>
            <a:pPr indent="0" marL="0">
              <a:buNone/>
            </a:pPr>
            <a:r>
              <a:rPr lang="en-US" sz="1400" i="1" dirty="0">
                <a:solidFill>
                  <a:srgbClr val="7A7A7A"/>
                </a:solidFill>
              </a:rPr>
              <a:t>e.g. "line too long", "unused variable": it reads the text, not what it means</a:t>
            </a:r>
            <a:endParaRPr lang="en-US" sz="1400" dirty="0"/>
          </a:p>
        </p:txBody>
      </p:sp>
      <p:sp>
        <p:nvSpPr>
          <p:cNvPr id="14" name="Text 12"/>
          <p:cNvSpPr/>
          <p:nvPr/>
        </p:nvSpPr>
        <p:spPr>
          <a:xfrm>
            <a:off x="457200" y="2423160"/>
            <a:ext cx="2743200" cy="320040"/>
          </a:xfrm>
          <a:prstGeom prst="rect">
            <a:avLst/>
          </a:prstGeom>
          <a:noFill/>
          <a:ln/>
        </p:spPr>
        <p:txBody>
          <a:bodyPr wrap="square" lIns="0" tIns="0" rIns="0" bIns="0" rtlCol="0" anchor="ctr"/>
          <a:lstStyle/>
          <a:p>
            <a:pPr indent="0" marL="0">
              <a:buNone/>
            </a:pPr>
            <a:r>
              <a:rPr lang="en-US" sz="1300" b="1" spc="200" kern="0" dirty="0">
                <a:solidFill>
                  <a:srgbClr val="3E6B48"/>
                </a:solidFill>
              </a:rPr>
              <a:t>PUMLLINT</a:t>
            </a:r>
            <a:endParaRPr lang="en-US" sz="1300" dirty="0"/>
          </a:p>
        </p:txBody>
      </p:sp>
      <p:sp>
        <p:nvSpPr>
          <p:cNvPr id="15" name="Shape 13"/>
          <p:cNvSpPr/>
          <p:nvPr/>
        </p:nvSpPr>
        <p:spPr>
          <a:xfrm>
            <a:off x="457200" y="3246120"/>
            <a:ext cx="1691640" cy="1051560"/>
          </a:xfrm>
          <a:prstGeom prst="rect">
            <a:avLst/>
          </a:prstGeom>
          <a:solidFill>
            <a:srgbClr val="D5DDD0"/>
          </a:solidFill>
          <a:ln w="9525">
            <a:solidFill>
              <a:srgbClr val="B4C0AD"/>
            </a:solidFill>
            <a:prstDash val="solid"/>
          </a:ln>
        </p:spPr>
      </p:sp>
      <p:sp>
        <p:nvSpPr>
          <p:cNvPr id="16" name="Text 14"/>
          <p:cNvSpPr/>
          <p:nvPr/>
        </p:nvSpPr>
        <p:spPr>
          <a:xfrm>
            <a:off x="594360" y="3246120"/>
            <a:ext cx="1463040" cy="1051560"/>
          </a:xfrm>
          <a:prstGeom prst="rect">
            <a:avLst/>
          </a:prstGeom>
          <a:noFill/>
          <a:ln/>
        </p:spPr>
        <p:txBody>
          <a:bodyPr wrap="square" lIns="0" tIns="0" rIns="0" bIns="0" rtlCol="0" anchor="ctr"/>
          <a:lstStyle/>
          <a:p>
            <a:pPr indent="0" marL="0">
              <a:buNone/>
            </a:pPr>
            <a:r>
              <a:rPr lang="en-US" sz="1500" b="1" dirty="0">
                <a:solidFill>
                  <a:srgbClr val="1E2B22"/>
                </a:solidFill>
              </a:rPr>
              <a:t>PlantUML source</a:t>
            </a:r>
            <a:endParaRPr lang="en-US" sz="1500" dirty="0"/>
          </a:p>
          <a:p>
            <a:pPr indent="0" marL="0">
              <a:buNone/>
            </a:pPr>
            <a:r>
              <a:rPr lang="en-US" sz="1300" dirty="0">
                <a:solidFill>
                  <a:srgbClr val="4A5A4E"/>
                </a:solidFill>
              </a:rPr>
              <a:t>one diagram or a whole set</a:t>
            </a:r>
            <a:endParaRPr lang="en-US" sz="1500" dirty="0"/>
          </a:p>
        </p:txBody>
      </p:sp>
      <p:sp>
        <p:nvSpPr>
          <p:cNvPr id="17" name="Shape 15"/>
          <p:cNvSpPr/>
          <p:nvPr/>
        </p:nvSpPr>
        <p:spPr>
          <a:xfrm>
            <a:off x="2377440" y="3246120"/>
            <a:ext cx="1691640" cy="1051560"/>
          </a:xfrm>
          <a:prstGeom prst="rect">
            <a:avLst/>
          </a:prstGeom>
          <a:solidFill>
            <a:srgbClr val="D5DDD0"/>
          </a:solidFill>
          <a:ln w="9525">
            <a:solidFill>
              <a:srgbClr val="B4C0AD"/>
            </a:solidFill>
            <a:prstDash val="solid"/>
          </a:ln>
        </p:spPr>
      </p:sp>
      <p:sp>
        <p:nvSpPr>
          <p:cNvPr id="18" name="Text 16"/>
          <p:cNvSpPr/>
          <p:nvPr/>
        </p:nvSpPr>
        <p:spPr>
          <a:xfrm>
            <a:off x="2514600" y="3246120"/>
            <a:ext cx="1463040" cy="1051560"/>
          </a:xfrm>
          <a:prstGeom prst="rect">
            <a:avLst/>
          </a:prstGeom>
          <a:noFill/>
          <a:ln/>
        </p:spPr>
        <p:txBody>
          <a:bodyPr wrap="square" lIns="0" tIns="0" rIns="0" bIns="0" rtlCol="0" anchor="ctr"/>
          <a:lstStyle/>
          <a:p>
            <a:pPr indent="0" marL="0">
              <a:buNone/>
            </a:pPr>
            <a:r>
              <a:rPr lang="en-US" sz="1500" b="1" dirty="0">
                <a:solidFill>
                  <a:srgbClr val="1E2B22"/>
                </a:solidFill>
              </a:rPr>
              <a:t>Semantic model</a:t>
            </a:r>
            <a:endParaRPr lang="en-US" sz="1500" dirty="0"/>
          </a:p>
          <a:p>
            <a:pPr indent="0" marL="0">
              <a:buNone/>
            </a:pPr>
            <a:r>
              <a:rPr lang="en-US" sz="1300" dirty="0">
                <a:solidFill>
                  <a:srgbClr val="4A5A4E"/>
                </a:solidFill>
              </a:rPr>
              <a:t>participants, messages, flows, states</a:t>
            </a:r>
            <a:endParaRPr lang="en-US" sz="1500" dirty="0"/>
          </a:p>
        </p:txBody>
      </p:sp>
      <p:sp>
        <p:nvSpPr>
          <p:cNvPr id="19" name="Shape 17"/>
          <p:cNvSpPr/>
          <p:nvPr/>
        </p:nvSpPr>
        <p:spPr>
          <a:xfrm>
            <a:off x="4297680" y="2834640"/>
            <a:ext cx="1691640" cy="868680"/>
          </a:xfrm>
          <a:prstGeom prst="rect">
            <a:avLst/>
          </a:prstGeom>
          <a:solidFill>
            <a:srgbClr val="D5DDD0"/>
          </a:solidFill>
          <a:ln w="9525">
            <a:solidFill>
              <a:srgbClr val="B4C0AD"/>
            </a:solidFill>
            <a:prstDash val="solid"/>
          </a:ln>
        </p:spPr>
      </p:sp>
      <p:sp>
        <p:nvSpPr>
          <p:cNvPr id="20" name="Text 18"/>
          <p:cNvSpPr/>
          <p:nvPr/>
        </p:nvSpPr>
        <p:spPr>
          <a:xfrm>
            <a:off x="4434840" y="2834640"/>
            <a:ext cx="1463040" cy="868680"/>
          </a:xfrm>
          <a:prstGeom prst="rect">
            <a:avLst/>
          </a:prstGeom>
          <a:noFill/>
          <a:ln/>
        </p:spPr>
        <p:txBody>
          <a:bodyPr wrap="square" lIns="0" tIns="0" rIns="0" bIns="0" rtlCol="0" anchor="ctr"/>
          <a:lstStyle/>
          <a:p>
            <a:pPr indent="0" marL="0">
              <a:buNone/>
            </a:pPr>
            <a:r>
              <a:rPr lang="en-US" sz="1500" b="1" dirty="0">
                <a:solidFill>
                  <a:srgbClr val="1E2B22"/>
                </a:solidFill>
              </a:rPr>
              <a:t>One diagram</a:t>
            </a:r>
            <a:endParaRPr lang="en-US" sz="1500" dirty="0"/>
          </a:p>
          <a:p>
            <a:pPr indent="0" marL="0">
              <a:buNone/>
            </a:pPr>
            <a:r>
              <a:rPr lang="en-US" sz="1300" dirty="0">
                <a:solidFill>
                  <a:srgbClr val="4A5A4E"/>
                </a:solidFill>
              </a:rPr>
              <a:t>its own logic</a:t>
            </a:r>
            <a:endParaRPr lang="en-US" sz="1500" dirty="0"/>
          </a:p>
        </p:txBody>
      </p:sp>
      <p:sp>
        <p:nvSpPr>
          <p:cNvPr id="21" name="Shape 19"/>
          <p:cNvSpPr/>
          <p:nvPr/>
        </p:nvSpPr>
        <p:spPr>
          <a:xfrm>
            <a:off x="4297680" y="3840480"/>
            <a:ext cx="1691640" cy="868680"/>
          </a:xfrm>
          <a:prstGeom prst="rect">
            <a:avLst/>
          </a:prstGeom>
          <a:solidFill>
            <a:srgbClr val="D5DDD0"/>
          </a:solidFill>
          <a:ln w="25400">
            <a:solidFill>
              <a:srgbClr val="9BD12E"/>
            </a:solidFill>
            <a:prstDash val="solid"/>
          </a:ln>
        </p:spPr>
      </p:sp>
      <p:sp>
        <p:nvSpPr>
          <p:cNvPr id="22" name="Shape 20"/>
          <p:cNvSpPr/>
          <p:nvPr/>
        </p:nvSpPr>
        <p:spPr>
          <a:xfrm>
            <a:off x="4297680" y="3840480"/>
            <a:ext cx="82296" cy="868680"/>
          </a:xfrm>
          <a:prstGeom prst="rect">
            <a:avLst/>
          </a:prstGeom>
          <a:solidFill>
            <a:srgbClr val="9BD12E"/>
          </a:solidFill>
          <a:ln w="12700">
            <a:solidFill>
              <a:srgbClr val="9BD12E"/>
            </a:solidFill>
            <a:prstDash val="solid"/>
          </a:ln>
        </p:spPr>
      </p:sp>
      <p:sp>
        <p:nvSpPr>
          <p:cNvPr id="23" name="Text 21"/>
          <p:cNvSpPr/>
          <p:nvPr/>
        </p:nvSpPr>
        <p:spPr>
          <a:xfrm>
            <a:off x="4434840" y="3840480"/>
            <a:ext cx="1463040" cy="868680"/>
          </a:xfrm>
          <a:prstGeom prst="rect">
            <a:avLst/>
          </a:prstGeom>
          <a:noFill/>
          <a:ln/>
        </p:spPr>
        <p:txBody>
          <a:bodyPr wrap="square" lIns="0" tIns="0" rIns="0" bIns="0" rtlCol="0" anchor="ctr"/>
          <a:lstStyle/>
          <a:p>
            <a:pPr indent="0" marL="0">
              <a:buNone/>
            </a:pPr>
            <a:r>
              <a:rPr lang="en-US" sz="1500" b="1" dirty="0">
                <a:solidFill>
                  <a:srgbClr val="1E2B22"/>
                </a:solidFill>
              </a:rPr>
              <a:t>Across the set</a:t>
            </a:r>
            <a:endParaRPr lang="en-US" sz="1500" dirty="0"/>
          </a:p>
          <a:p>
            <a:pPr indent="0" marL="0">
              <a:buNone/>
            </a:pPr>
            <a:r>
              <a:rPr lang="en-US" sz="1300" dirty="0">
                <a:solidFill>
                  <a:srgbClr val="4A5A4E"/>
                </a:solidFill>
              </a:rPr>
              <a:t>one entity, one identity</a:t>
            </a:r>
            <a:endParaRPr lang="en-US" sz="1500" dirty="0"/>
          </a:p>
        </p:txBody>
      </p:sp>
      <p:sp>
        <p:nvSpPr>
          <p:cNvPr id="24" name="Shape 22"/>
          <p:cNvSpPr/>
          <p:nvPr/>
        </p:nvSpPr>
        <p:spPr>
          <a:xfrm>
            <a:off x="6217920" y="3246120"/>
            <a:ext cx="1691640" cy="1051560"/>
          </a:xfrm>
          <a:prstGeom prst="rect">
            <a:avLst/>
          </a:prstGeom>
          <a:solidFill>
            <a:srgbClr val="D5DDD0"/>
          </a:solidFill>
          <a:ln w="9525">
            <a:solidFill>
              <a:srgbClr val="B4C0AD"/>
            </a:solidFill>
            <a:prstDash val="solid"/>
          </a:ln>
        </p:spPr>
      </p:sp>
      <p:sp>
        <p:nvSpPr>
          <p:cNvPr id="25" name="Text 23"/>
          <p:cNvSpPr/>
          <p:nvPr/>
        </p:nvSpPr>
        <p:spPr>
          <a:xfrm>
            <a:off x="6355080" y="3246120"/>
            <a:ext cx="1463040" cy="1051560"/>
          </a:xfrm>
          <a:prstGeom prst="rect">
            <a:avLst/>
          </a:prstGeom>
          <a:noFill/>
          <a:ln/>
        </p:spPr>
        <p:txBody>
          <a:bodyPr wrap="square" lIns="0" tIns="0" rIns="0" bIns="0" rtlCol="0" anchor="ctr"/>
          <a:lstStyle/>
          <a:p>
            <a:pPr indent="0" marL="0">
              <a:buNone/>
            </a:pPr>
            <a:r>
              <a:rPr lang="en-US" sz="1500" b="1" dirty="0">
                <a:solidFill>
                  <a:srgbClr val="1E2B22"/>
                </a:solidFill>
              </a:rPr>
              <a:t>Rules</a:t>
            </a:r>
            <a:endParaRPr lang="en-US" sz="1500" dirty="0"/>
          </a:p>
          <a:p>
            <a:pPr indent="0" marL="0">
              <a:buNone/>
            </a:pPr>
            <a:r>
              <a:rPr lang="en-US" sz="1300" dirty="0">
                <a:solidFill>
                  <a:srgbClr val="4A5A4E"/>
                </a:solidFill>
              </a:rPr>
              <a:t>six dimensions → findings with a severity</a:t>
            </a:r>
            <a:endParaRPr lang="en-US" sz="1500" dirty="0"/>
          </a:p>
        </p:txBody>
      </p:sp>
      <p:sp>
        <p:nvSpPr>
          <p:cNvPr id="26" name="Shape 24"/>
          <p:cNvSpPr/>
          <p:nvPr/>
        </p:nvSpPr>
        <p:spPr>
          <a:xfrm>
            <a:off x="8138160" y="2834640"/>
            <a:ext cx="1691640" cy="868680"/>
          </a:xfrm>
          <a:prstGeom prst="rect">
            <a:avLst/>
          </a:prstGeom>
          <a:solidFill>
            <a:srgbClr val="D5DDD0"/>
          </a:solidFill>
          <a:ln w="9525">
            <a:solidFill>
              <a:srgbClr val="B4C0AD"/>
            </a:solidFill>
            <a:prstDash val="solid"/>
          </a:ln>
        </p:spPr>
      </p:sp>
      <p:sp>
        <p:nvSpPr>
          <p:cNvPr id="27" name="Text 25"/>
          <p:cNvSpPr/>
          <p:nvPr/>
        </p:nvSpPr>
        <p:spPr>
          <a:xfrm>
            <a:off x="8275320" y="2834640"/>
            <a:ext cx="1463040" cy="868680"/>
          </a:xfrm>
          <a:prstGeom prst="rect">
            <a:avLst/>
          </a:prstGeom>
          <a:noFill/>
          <a:ln/>
        </p:spPr>
        <p:txBody>
          <a:bodyPr wrap="square" lIns="0" tIns="0" rIns="0" bIns="0" rtlCol="0" anchor="ctr"/>
          <a:lstStyle/>
          <a:p>
            <a:pPr indent="0" marL="0">
              <a:buNone/>
            </a:pPr>
            <a:r>
              <a:rPr lang="en-US" sz="1500" b="1" dirty="0">
                <a:solidFill>
                  <a:srgbClr val="1E2B22"/>
                </a:solidFill>
              </a:rPr>
              <a:t>Lint result</a:t>
            </a:r>
            <a:endParaRPr lang="en-US" sz="1500" dirty="0"/>
          </a:p>
          <a:p>
            <a:pPr indent="0" marL="0">
              <a:buNone/>
            </a:pPr>
            <a:r>
              <a:rPr lang="en-US" sz="1300" dirty="0">
                <a:solidFill>
                  <a:srgbClr val="4A5A4E"/>
                </a:solidFill>
              </a:rPr>
              <a:t>pass or fail, on severity</a:t>
            </a:r>
            <a:endParaRPr lang="en-US" sz="1500" dirty="0"/>
          </a:p>
        </p:txBody>
      </p:sp>
      <p:sp>
        <p:nvSpPr>
          <p:cNvPr id="28" name="Shape 26"/>
          <p:cNvSpPr/>
          <p:nvPr/>
        </p:nvSpPr>
        <p:spPr>
          <a:xfrm>
            <a:off x="8138160" y="3840480"/>
            <a:ext cx="1691640" cy="868680"/>
          </a:xfrm>
          <a:prstGeom prst="rect">
            <a:avLst/>
          </a:prstGeom>
          <a:solidFill>
            <a:srgbClr val="D5DDD0"/>
          </a:solidFill>
          <a:ln w="25400">
            <a:solidFill>
              <a:srgbClr val="9BD12E"/>
            </a:solidFill>
            <a:prstDash val="solid"/>
          </a:ln>
        </p:spPr>
      </p:sp>
      <p:sp>
        <p:nvSpPr>
          <p:cNvPr id="29" name="Shape 27"/>
          <p:cNvSpPr/>
          <p:nvPr/>
        </p:nvSpPr>
        <p:spPr>
          <a:xfrm>
            <a:off x="8138160" y="3840480"/>
            <a:ext cx="82296" cy="868680"/>
          </a:xfrm>
          <a:prstGeom prst="rect">
            <a:avLst/>
          </a:prstGeom>
          <a:solidFill>
            <a:srgbClr val="9BD12E"/>
          </a:solidFill>
          <a:ln w="12700">
            <a:solidFill>
              <a:srgbClr val="9BD12E"/>
            </a:solidFill>
            <a:prstDash val="solid"/>
          </a:ln>
        </p:spPr>
      </p:sp>
      <p:sp>
        <p:nvSpPr>
          <p:cNvPr id="30" name="Text 28"/>
          <p:cNvSpPr/>
          <p:nvPr/>
        </p:nvSpPr>
        <p:spPr>
          <a:xfrm>
            <a:off x="8275320" y="3840480"/>
            <a:ext cx="1463040" cy="868680"/>
          </a:xfrm>
          <a:prstGeom prst="rect">
            <a:avLst/>
          </a:prstGeom>
          <a:noFill/>
          <a:ln/>
        </p:spPr>
        <p:txBody>
          <a:bodyPr wrap="square" lIns="0" tIns="0" rIns="0" bIns="0" rtlCol="0" anchor="ctr"/>
          <a:lstStyle/>
          <a:p>
            <a:pPr indent="0" marL="0">
              <a:buNone/>
            </a:pPr>
            <a:r>
              <a:rPr lang="en-US" sz="1500" b="1" dirty="0">
                <a:solidFill>
                  <a:srgbClr val="1E2B22"/>
                </a:solidFill>
              </a:rPr>
              <a:t>Maturity level</a:t>
            </a:r>
            <a:endParaRPr lang="en-US" sz="1500" dirty="0"/>
          </a:p>
          <a:p>
            <a:pPr indent="0" marL="0">
              <a:buNone/>
            </a:pPr>
            <a:r>
              <a:rPr lang="en-US" sz="1300" dirty="0">
                <a:solidFill>
                  <a:srgbClr val="4A5A4E"/>
                </a:solidFill>
              </a:rPr>
              <a:t>1–5, per diagram and set</a:t>
            </a:r>
            <a:endParaRPr lang="en-US" sz="1500" dirty="0"/>
          </a:p>
        </p:txBody>
      </p:sp>
      <p:sp>
        <p:nvSpPr>
          <p:cNvPr id="31" name="Shape 29"/>
          <p:cNvSpPr/>
          <p:nvPr/>
        </p:nvSpPr>
        <p:spPr>
          <a:xfrm>
            <a:off x="10058400" y="3246120"/>
            <a:ext cx="1691640" cy="1051560"/>
          </a:xfrm>
          <a:prstGeom prst="rect">
            <a:avLst/>
          </a:prstGeom>
          <a:solidFill>
            <a:srgbClr val="D5DDD0"/>
          </a:solidFill>
          <a:ln w="25400">
            <a:solidFill>
              <a:srgbClr val="9BD12E"/>
            </a:solidFill>
            <a:prstDash val="solid"/>
          </a:ln>
        </p:spPr>
      </p:sp>
      <p:sp>
        <p:nvSpPr>
          <p:cNvPr id="32" name="Shape 30"/>
          <p:cNvSpPr/>
          <p:nvPr/>
        </p:nvSpPr>
        <p:spPr>
          <a:xfrm>
            <a:off x="10058400" y="3246120"/>
            <a:ext cx="82296" cy="1051560"/>
          </a:xfrm>
          <a:prstGeom prst="rect">
            <a:avLst/>
          </a:prstGeom>
          <a:solidFill>
            <a:srgbClr val="9BD12E"/>
          </a:solidFill>
          <a:ln w="12700">
            <a:solidFill>
              <a:srgbClr val="9BD12E"/>
            </a:solidFill>
            <a:prstDash val="solid"/>
          </a:ln>
        </p:spPr>
      </p:sp>
      <p:sp>
        <p:nvSpPr>
          <p:cNvPr id="33" name="Text 31"/>
          <p:cNvSpPr/>
          <p:nvPr/>
        </p:nvSpPr>
        <p:spPr>
          <a:xfrm>
            <a:off x="10195560" y="3246120"/>
            <a:ext cx="1463040" cy="1051560"/>
          </a:xfrm>
          <a:prstGeom prst="rect">
            <a:avLst/>
          </a:prstGeom>
          <a:noFill/>
          <a:ln/>
        </p:spPr>
        <p:txBody>
          <a:bodyPr wrap="square" lIns="0" tIns="0" rIns="0" bIns="0" rtlCol="0" anchor="ctr"/>
          <a:lstStyle/>
          <a:p>
            <a:pPr indent="0" marL="0">
              <a:buNone/>
            </a:pPr>
            <a:r>
              <a:rPr lang="en-US" sz="1500" b="1" dirty="0">
                <a:solidFill>
                  <a:srgbClr val="1E2B22"/>
                </a:solidFill>
              </a:rPr>
              <a:t>Quality gate</a:t>
            </a:r>
            <a:endParaRPr lang="en-US" sz="1500" dirty="0"/>
          </a:p>
          <a:p>
            <a:pPr indent="0" marL="0">
              <a:buNone/>
            </a:pPr>
            <a:r>
              <a:rPr lang="en-US" sz="1300" dirty="0">
                <a:solidFill>
                  <a:srgbClr val="4A5A4E"/>
                </a:solidFill>
              </a:rPr>
              <a:t>--min-level: may it move on?</a:t>
            </a:r>
            <a:endParaRPr lang="en-US" sz="1500" dirty="0"/>
          </a:p>
        </p:txBody>
      </p:sp>
      <p:sp>
        <p:nvSpPr>
          <p:cNvPr id="34" name="Shape 32"/>
          <p:cNvSpPr/>
          <p:nvPr/>
        </p:nvSpPr>
        <p:spPr>
          <a:xfrm>
            <a:off x="2180844" y="3570732"/>
            <a:ext cx="164592" cy="402336"/>
          </a:xfrm>
          <a:prstGeom prst="chevron">
            <a:avLst/>
          </a:prstGeom>
          <a:solidFill>
            <a:srgbClr val="3E6B48"/>
          </a:solidFill>
          <a:ln w="12700">
            <a:solidFill>
              <a:srgbClr val="3E6B48"/>
            </a:solidFill>
            <a:prstDash val="solid"/>
          </a:ln>
        </p:spPr>
      </p:sp>
      <p:sp>
        <p:nvSpPr>
          <p:cNvPr id="35" name="Shape 33"/>
          <p:cNvSpPr/>
          <p:nvPr/>
        </p:nvSpPr>
        <p:spPr>
          <a:xfrm>
            <a:off x="4101084" y="3570732"/>
            <a:ext cx="164592" cy="402336"/>
          </a:xfrm>
          <a:prstGeom prst="chevron">
            <a:avLst/>
          </a:prstGeom>
          <a:solidFill>
            <a:srgbClr val="3E6B48"/>
          </a:solidFill>
          <a:ln w="12700">
            <a:solidFill>
              <a:srgbClr val="3E6B48"/>
            </a:solidFill>
            <a:prstDash val="solid"/>
          </a:ln>
        </p:spPr>
      </p:sp>
      <p:sp>
        <p:nvSpPr>
          <p:cNvPr id="36" name="Shape 34"/>
          <p:cNvSpPr/>
          <p:nvPr/>
        </p:nvSpPr>
        <p:spPr>
          <a:xfrm>
            <a:off x="6021324" y="3570732"/>
            <a:ext cx="164592" cy="402336"/>
          </a:xfrm>
          <a:prstGeom prst="chevron">
            <a:avLst/>
          </a:prstGeom>
          <a:solidFill>
            <a:srgbClr val="3E6B48"/>
          </a:solidFill>
          <a:ln w="12700">
            <a:solidFill>
              <a:srgbClr val="3E6B48"/>
            </a:solidFill>
            <a:prstDash val="solid"/>
          </a:ln>
        </p:spPr>
      </p:sp>
      <p:sp>
        <p:nvSpPr>
          <p:cNvPr id="37" name="Shape 35"/>
          <p:cNvSpPr/>
          <p:nvPr/>
        </p:nvSpPr>
        <p:spPr>
          <a:xfrm>
            <a:off x="7941564" y="3570732"/>
            <a:ext cx="164592" cy="402336"/>
          </a:xfrm>
          <a:prstGeom prst="chevron">
            <a:avLst/>
          </a:prstGeom>
          <a:solidFill>
            <a:srgbClr val="3E6B48"/>
          </a:solidFill>
          <a:ln w="12700">
            <a:solidFill>
              <a:srgbClr val="3E6B48"/>
            </a:solidFill>
            <a:prstDash val="solid"/>
          </a:ln>
        </p:spPr>
      </p:sp>
      <p:sp>
        <p:nvSpPr>
          <p:cNvPr id="38" name="Shape 36"/>
          <p:cNvSpPr/>
          <p:nvPr/>
        </p:nvSpPr>
        <p:spPr>
          <a:xfrm>
            <a:off x="9861804" y="3570732"/>
            <a:ext cx="164592" cy="402336"/>
          </a:xfrm>
          <a:prstGeom prst="chevron">
            <a:avLst/>
          </a:prstGeom>
          <a:solidFill>
            <a:srgbClr val="3E6B48"/>
          </a:solidFill>
          <a:ln w="12700">
            <a:solidFill>
              <a:srgbClr val="3E6B48"/>
            </a:solidFill>
            <a:prstDash val="solid"/>
          </a:ln>
        </p:spPr>
      </p:sp>
      <p:sp>
        <p:nvSpPr>
          <p:cNvPr id="39" name="Shape 37"/>
          <p:cNvSpPr/>
          <p:nvPr/>
        </p:nvSpPr>
        <p:spPr>
          <a:xfrm>
            <a:off x="457200" y="4983480"/>
            <a:ext cx="7452360" cy="0"/>
          </a:xfrm>
          <a:prstGeom prst="line">
            <a:avLst/>
          </a:prstGeom>
          <a:noFill/>
          <a:ln w="31750">
            <a:solidFill>
              <a:srgbClr val="3E6B48"/>
            </a:solidFill>
            <a:prstDash val="solid"/>
          </a:ln>
        </p:spPr>
      </p:sp>
      <p:sp>
        <p:nvSpPr>
          <p:cNvPr id="40" name="Text 38"/>
          <p:cNvSpPr/>
          <p:nvPr/>
        </p:nvSpPr>
        <p:spPr>
          <a:xfrm>
            <a:off x="457200" y="5038344"/>
            <a:ext cx="7452360" cy="292608"/>
          </a:xfrm>
          <a:prstGeom prst="rect">
            <a:avLst/>
          </a:prstGeom>
          <a:noFill/>
          <a:ln/>
        </p:spPr>
        <p:txBody>
          <a:bodyPr wrap="square" lIns="0" tIns="0" rIns="0" bIns="0" rtlCol="0" anchor="ctr"/>
          <a:lstStyle/>
          <a:p>
            <a:pPr algn="ctr" indent="0" marL="0">
              <a:buNone/>
            </a:pPr>
            <a:r>
              <a:rPr lang="en-US" sz="1400" b="1" spc="300" kern="0" dirty="0">
                <a:solidFill>
                  <a:srgbClr val="3E6B48"/>
                </a:solidFill>
              </a:rPr>
              <a:t>DETECT</a:t>
            </a:r>
            <a:endParaRPr lang="en-US" sz="1400" dirty="0"/>
          </a:p>
        </p:txBody>
      </p:sp>
      <p:sp>
        <p:nvSpPr>
          <p:cNvPr id="41" name="Shape 39"/>
          <p:cNvSpPr/>
          <p:nvPr/>
        </p:nvSpPr>
        <p:spPr>
          <a:xfrm>
            <a:off x="8138160" y="4983480"/>
            <a:ext cx="1691640" cy="0"/>
          </a:xfrm>
          <a:prstGeom prst="line">
            <a:avLst/>
          </a:prstGeom>
          <a:noFill/>
          <a:ln w="31750">
            <a:solidFill>
              <a:srgbClr val="3E6B48"/>
            </a:solidFill>
            <a:prstDash val="solid"/>
          </a:ln>
        </p:spPr>
      </p:sp>
      <p:sp>
        <p:nvSpPr>
          <p:cNvPr id="42" name="Text 40"/>
          <p:cNvSpPr/>
          <p:nvPr/>
        </p:nvSpPr>
        <p:spPr>
          <a:xfrm>
            <a:off x="8138160" y="5038344"/>
            <a:ext cx="1691640" cy="292608"/>
          </a:xfrm>
          <a:prstGeom prst="rect">
            <a:avLst/>
          </a:prstGeom>
          <a:noFill/>
          <a:ln/>
        </p:spPr>
        <p:txBody>
          <a:bodyPr wrap="square" lIns="0" tIns="0" rIns="0" bIns="0" rtlCol="0" anchor="ctr"/>
          <a:lstStyle/>
          <a:p>
            <a:pPr algn="ctr" indent="0" marL="0">
              <a:buNone/>
            </a:pPr>
            <a:r>
              <a:rPr lang="en-US" sz="1400" b="1" spc="300" kern="0" dirty="0">
                <a:solidFill>
                  <a:srgbClr val="3E6B48"/>
                </a:solidFill>
              </a:rPr>
              <a:t>MEASURE</a:t>
            </a:r>
            <a:endParaRPr lang="en-US" sz="1400" dirty="0"/>
          </a:p>
        </p:txBody>
      </p:sp>
      <p:sp>
        <p:nvSpPr>
          <p:cNvPr id="43" name="Shape 41"/>
          <p:cNvSpPr/>
          <p:nvPr/>
        </p:nvSpPr>
        <p:spPr>
          <a:xfrm>
            <a:off x="10058400" y="4983480"/>
            <a:ext cx="1691640" cy="0"/>
          </a:xfrm>
          <a:prstGeom prst="line">
            <a:avLst/>
          </a:prstGeom>
          <a:noFill/>
          <a:ln w="31750">
            <a:solidFill>
              <a:srgbClr val="3E6B48"/>
            </a:solidFill>
            <a:prstDash val="solid"/>
          </a:ln>
        </p:spPr>
      </p:sp>
      <p:sp>
        <p:nvSpPr>
          <p:cNvPr id="44" name="Text 42"/>
          <p:cNvSpPr/>
          <p:nvPr/>
        </p:nvSpPr>
        <p:spPr>
          <a:xfrm>
            <a:off x="10058400" y="5038344"/>
            <a:ext cx="1691640" cy="292608"/>
          </a:xfrm>
          <a:prstGeom prst="rect">
            <a:avLst/>
          </a:prstGeom>
          <a:noFill/>
          <a:ln/>
        </p:spPr>
        <p:txBody>
          <a:bodyPr wrap="square" lIns="0" tIns="0" rIns="0" bIns="0" rtlCol="0" anchor="ctr"/>
          <a:lstStyle/>
          <a:p>
            <a:pPr algn="ctr" indent="0" marL="0">
              <a:buNone/>
            </a:pPr>
            <a:r>
              <a:rPr lang="en-US" sz="1400" b="1" spc="300" kern="0" dirty="0">
                <a:solidFill>
                  <a:srgbClr val="3E6B48"/>
                </a:solidFill>
              </a:rPr>
              <a:t>GOVERN</a:t>
            </a:r>
            <a:endParaRPr lang="en-US" sz="1400" dirty="0"/>
          </a:p>
        </p:txBody>
      </p:sp>
      <p:sp>
        <p:nvSpPr>
          <p:cNvPr id="45" name="Shape 43"/>
          <p:cNvSpPr/>
          <p:nvPr/>
        </p:nvSpPr>
        <p:spPr>
          <a:xfrm>
            <a:off x="457200" y="5605272"/>
            <a:ext cx="82296" cy="274320"/>
          </a:xfrm>
          <a:prstGeom prst="rect">
            <a:avLst/>
          </a:prstGeom>
          <a:solidFill>
            <a:srgbClr val="9BD12E"/>
          </a:solidFill>
          <a:ln w="12700">
            <a:solidFill>
              <a:srgbClr val="9BD12E"/>
            </a:solidFill>
            <a:prstDash val="solid"/>
          </a:ln>
        </p:spPr>
      </p:sp>
      <p:sp>
        <p:nvSpPr>
          <p:cNvPr id="46" name="Text 44"/>
          <p:cNvSpPr/>
          <p:nvPr/>
        </p:nvSpPr>
        <p:spPr>
          <a:xfrm>
            <a:off x="658368" y="5532120"/>
            <a:ext cx="11064240" cy="420624"/>
          </a:xfrm>
          <a:prstGeom prst="rect">
            <a:avLst/>
          </a:prstGeom>
          <a:noFill/>
          <a:ln/>
        </p:spPr>
        <p:txBody>
          <a:bodyPr wrap="square" lIns="0" tIns="0" rIns="0" bIns="0" rtlCol="0" anchor="ctr"/>
          <a:lstStyle/>
          <a:p>
            <a:pPr indent="0" marL="0">
              <a:buNone/>
            </a:pPr>
            <a:r>
              <a:rPr lang="en-US" sz="1500" b="1" dirty="0">
                <a:solidFill>
                  <a:srgbClr val="1E2B22"/>
                </a:solidFill>
              </a:rPr>
              <a:t>What a conventional linter does not do.  </a:t>
            </a:r>
            <a:pPr indent="0" marL="0">
              <a:buNone/>
            </a:pPr>
            <a:r>
              <a:rPr lang="en-US" sz="1500" dirty="0">
                <a:solidFill>
                  <a:srgbClr val="4A5A4E"/>
                </a:solidFill>
              </a:rPr>
              <a:t>The rules stay the source of truth; the level adds them up, the gate applies your policy.</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② The contribution · not always an error, always a reason to guess</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Code smells, model smells</a:t>
            </a:r>
            <a:endParaRPr lang="en-US" sz="4000" dirty="0"/>
          </a:p>
        </p:txBody>
      </p:sp>
      <p:sp>
        <p:nvSpPr>
          <p:cNvPr id="4" name="Shape 2"/>
          <p:cNvSpPr/>
          <p:nvPr/>
        </p:nvSpPr>
        <p:spPr>
          <a:xfrm>
            <a:off x="457200" y="1572768"/>
            <a:ext cx="5349240" cy="1188720"/>
          </a:xfrm>
          <a:prstGeom prst="rect">
            <a:avLst/>
          </a:prstGeom>
          <a:solidFill>
            <a:srgbClr val="ECECEA"/>
          </a:solidFill>
          <a:ln w="12700">
            <a:solidFill>
              <a:srgbClr val="7A7A7A"/>
            </a:solidFill>
            <a:prstDash val="solid"/>
          </a:ln>
        </p:spPr>
      </p:sp>
      <p:sp>
        <p:nvSpPr>
          <p:cNvPr id="5" name="Shape 3"/>
          <p:cNvSpPr/>
          <p:nvPr/>
        </p:nvSpPr>
        <p:spPr>
          <a:xfrm>
            <a:off x="457200" y="1572768"/>
            <a:ext cx="5349240" cy="384048"/>
          </a:xfrm>
          <a:prstGeom prst="rect">
            <a:avLst/>
          </a:prstGeom>
          <a:solidFill>
            <a:srgbClr val="7A7A7A"/>
          </a:solidFill>
          <a:ln w="12700">
            <a:solidFill>
              <a:srgbClr val="7A7A7A"/>
            </a:solidFill>
            <a:prstDash val="solid"/>
          </a:ln>
        </p:spPr>
      </p:sp>
      <p:sp>
        <p:nvSpPr>
          <p:cNvPr id="6" name="Text 4"/>
          <p:cNvSpPr/>
          <p:nvPr/>
        </p:nvSpPr>
        <p:spPr>
          <a:xfrm>
            <a:off x="621792" y="1572768"/>
            <a:ext cx="5020056" cy="384048"/>
          </a:xfrm>
          <a:prstGeom prst="rect">
            <a:avLst/>
          </a:prstGeom>
          <a:noFill/>
          <a:ln/>
        </p:spPr>
        <p:txBody>
          <a:bodyPr wrap="square" lIns="0" tIns="0" rIns="0" bIns="0" rtlCol="0" anchor="ctr"/>
          <a:lstStyle/>
          <a:p>
            <a:pPr indent="0" marL="0">
              <a:buNone/>
            </a:pPr>
            <a:r>
              <a:rPr lang="en-US" sz="1600" b="1" dirty="0">
                <a:solidFill>
                  <a:srgbClr val="FFFFFF"/>
                </a:solidFill>
              </a:rPr>
              <a:t>Code smell · SonarQube</a:t>
            </a:r>
            <a:endParaRPr lang="en-US" sz="1600" dirty="0"/>
          </a:p>
        </p:txBody>
      </p:sp>
      <p:sp>
        <p:nvSpPr>
          <p:cNvPr id="7" name="Text 5"/>
          <p:cNvSpPr/>
          <p:nvPr/>
        </p:nvSpPr>
        <p:spPr>
          <a:xfrm>
            <a:off x="621792" y="1993392"/>
            <a:ext cx="5020056" cy="731520"/>
          </a:xfrm>
          <a:prstGeom prst="rect">
            <a:avLst/>
          </a:prstGeom>
          <a:noFill/>
          <a:ln/>
        </p:spPr>
        <p:txBody>
          <a:bodyPr wrap="square" lIns="0" tIns="0" rIns="0" bIns="0" rtlCol="0" anchor="ctr"/>
          <a:lstStyle/>
          <a:p>
            <a:pPr indent="0" marL="0">
              <a:buNone/>
            </a:pPr>
            <a:r>
              <a:rPr lang="en-US" sz="1400" dirty="0">
                <a:solidFill>
                  <a:srgbClr val="4A4A4A"/>
                </a:solidFill>
              </a:rPr>
              <a:t>Something in the code that makes it harder to understand, change or trust; not always a bug.</a:t>
            </a:r>
            <a:endParaRPr lang="en-US" sz="1400" dirty="0"/>
          </a:p>
          <a:p>
            <a:pPr indent="0" marL="0">
              <a:buNone/>
            </a:pPr>
            <a:r>
              <a:rPr lang="en-US" sz="1400" i="1" dirty="0">
                <a:solidFill>
                  <a:srgbClr val="7A7A7A"/>
                </a:solidFill>
              </a:rPr>
              <a:t>e.g. too complex · unreachable branch · unclosed resource</a:t>
            </a:r>
            <a:endParaRPr lang="en-US" sz="1400" dirty="0"/>
          </a:p>
        </p:txBody>
      </p:sp>
      <p:sp>
        <p:nvSpPr>
          <p:cNvPr id="8" name="Shape 6"/>
          <p:cNvSpPr/>
          <p:nvPr/>
        </p:nvSpPr>
        <p:spPr>
          <a:xfrm>
            <a:off x="6400800" y="1572768"/>
            <a:ext cx="5349240" cy="1188720"/>
          </a:xfrm>
          <a:prstGeom prst="rect">
            <a:avLst/>
          </a:prstGeom>
          <a:solidFill>
            <a:srgbClr val="D5DDD0"/>
          </a:solidFill>
          <a:ln w="12700">
            <a:solidFill>
              <a:srgbClr val="B4C0AD"/>
            </a:solidFill>
            <a:prstDash val="solid"/>
          </a:ln>
        </p:spPr>
      </p:sp>
      <p:sp>
        <p:nvSpPr>
          <p:cNvPr id="9" name="Shape 7"/>
          <p:cNvSpPr/>
          <p:nvPr/>
        </p:nvSpPr>
        <p:spPr>
          <a:xfrm>
            <a:off x="6400800" y="1572768"/>
            <a:ext cx="5349240" cy="384048"/>
          </a:xfrm>
          <a:prstGeom prst="rect">
            <a:avLst/>
          </a:prstGeom>
          <a:solidFill>
            <a:srgbClr val="1E2B22"/>
          </a:solidFill>
          <a:ln w="12700">
            <a:solidFill>
              <a:srgbClr val="1E2B22"/>
            </a:solidFill>
            <a:prstDash val="solid"/>
          </a:ln>
        </p:spPr>
      </p:sp>
      <p:sp>
        <p:nvSpPr>
          <p:cNvPr id="10" name="Text 8"/>
          <p:cNvSpPr/>
          <p:nvPr/>
        </p:nvSpPr>
        <p:spPr>
          <a:xfrm>
            <a:off x="6565392" y="1572768"/>
            <a:ext cx="5020056" cy="384048"/>
          </a:xfrm>
          <a:prstGeom prst="rect">
            <a:avLst/>
          </a:prstGeom>
          <a:noFill/>
          <a:ln/>
        </p:spPr>
        <p:txBody>
          <a:bodyPr wrap="square" lIns="0" tIns="0" rIns="0" bIns="0" rtlCol="0" anchor="ctr"/>
          <a:lstStyle/>
          <a:p>
            <a:pPr indent="0" marL="0">
              <a:buNone/>
            </a:pPr>
            <a:r>
              <a:rPr lang="en-US" sz="1600" b="1" dirty="0">
                <a:solidFill>
                  <a:srgbClr val="FFFFFF"/>
                </a:solidFill>
              </a:rPr>
              <a:t>Model smell · pumllint</a:t>
            </a:r>
            <a:endParaRPr lang="en-US" sz="1600" dirty="0"/>
          </a:p>
        </p:txBody>
      </p:sp>
      <p:sp>
        <p:nvSpPr>
          <p:cNvPr id="11" name="Text 9"/>
          <p:cNvSpPr/>
          <p:nvPr/>
        </p:nvSpPr>
        <p:spPr>
          <a:xfrm>
            <a:off x="6565392" y="1993392"/>
            <a:ext cx="5020056" cy="731520"/>
          </a:xfrm>
          <a:prstGeom prst="rect">
            <a:avLst/>
          </a:prstGeom>
          <a:noFill/>
          <a:ln/>
        </p:spPr>
        <p:txBody>
          <a:bodyPr wrap="square" lIns="0" tIns="0" rIns="0" bIns="0" rtlCol="0" anchor="ctr"/>
          <a:lstStyle/>
          <a:p>
            <a:pPr indent="0" marL="0">
              <a:buNone/>
            </a:pPr>
            <a:r>
              <a:rPr lang="en-US" sz="1400" dirty="0">
                <a:solidFill>
                  <a:srgbClr val="1E2B22"/>
                </a:solidFill>
              </a:rPr>
              <a:t>Something in the diagram that makes it harder to interpret, implement or trust: </a:t>
            </a:r>
            <a:pPr indent="0" marL="0">
              <a:buNone/>
            </a:pPr>
            <a:r>
              <a:rPr lang="en-US" sz="1400" b="1" dirty="0">
                <a:solidFill>
                  <a:srgbClr val="1E2B22"/>
                </a:solidFill>
              </a:rPr>
              <a:t>a reason for the next reader to guess.</a:t>
            </a:r>
            <a:endParaRPr lang="en-US" sz="1400" dirty="0"/>
          </a:p>
        </p:txBody>
      </p:sp>
      <p:sp>
        <p:nvSpPr>
          <p:cNvPr id="12" name="Shape 10"/>
          <p:cNvSpPr/>
          <p:nvPr/>
        </p:nvSpPr>
        <p:spPr>
          <a:xfrm>
            <a:off x="5875020" y="1938528"/>
            <a:ext cx="457200" cy="457200"/>
          </a:xfrm>
          <a:prstGeom prst="ellipse">
            <a:avLst/>
          </a:prstGeom>
          <a:solidFill>
            <a:srgbClr val="9BD12E"/>
          </a:solidFill>
          <a:ln w="25400">
            <a:solidFill>
              <a:srgbClr val="FFFFFF"/>
            </a:solidFill>
            <a:prstDash val="solid"/>
          </a:ln>
        </p:spPr>
      </p:sp>
      <p:sp>
        <p:nvSpPr>
          <p:cNvPr id="13" name="Text 11"/>
          <p:cNvSpPr/>
          <p:nvPr/>
        </p:nvSpPr>
        <p:spPr>
          <a:xfrm>
            <a:off x="5875020" y="1938528"/>
            <a:ext cx="457200" cy="457200"/>
          </a:xfrm>
          <a:prstGeom prst="rect">
            <a:avLst/>
          </a:prstGeom>
          <a:noFill/>
          <a:ln/>
        </p:spPr>
        <p:txBody>
          <a:bodyPr wrap="square" lIns="0" tIns="0" rIns="0" bIns="0" rtlCol="0" anchor="ctr"/>
          <a:lstStyle/>
          <a:p>
            <a:pPr algn="ctr" indent="0" marL="0">
              <a:buNone/>
            </a:pPr>
            <a:r>
              <a:rPr lang="en-US" sz="2400" b="1" dirty="0">
                <a:solidFill>
                  <a:srgbClr val="1E2B22"/>
                </a:solidFill>
              </a:rPr>
              <a:t>≈</a:t>
            </a:r>
            <a:endParaRPr lang="en-US" sz="24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2962656"/>
          <a:ext cx="11292840" cy="914400"/>
        </p:xfrm>
        <a:graphic>
          <a:graphicData uri="http://schemas.openxmlformats.org/drawingml/2006/table">
            <a:tbl>
              <a:tblPr/>
              <a:tblGrid>
                <a:gridCol w="2103120"/>
                <a:gridCol w="1783080"/>
                <a:gridCol w="5029200"/>
                <a:gridCol w="1005840"/>
                <a:gridCol w="1371600"/>
              </a:tblGrid>
              <a:tr h="384048">
                <a:tc>
                  <a:txBody>
                    <a:bodyPr/>
                    <a:lstStyle/>
                    <a:p>
                      <a:pPr indent="0" marL="0">
                        <a:buNone/>
                      </a:pPr>
                      <a:r>
                        <a:rPr lang="en-US" sz="1500" b="1" dirty="0">
                          <a:solidFill>
                            <a:srgbClr val="FFFFFF"/>
                          </a:solidFill>
                        </a:rPr>
                        <a:t>Dimension</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500" b="1" dirty="0">
                          <a:solidFill>
                            <a:srgbClr val="FFFFFF"/>
                          </a:solidFill>
                        </a:rPr>
                        <a:t>Diagram</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500" b="1" dirty="0">
                          <a:solidFill>
                            <a:srgbClr val="FFFFFF"/>
                          </a:solidFill>
                        </a:rPr>
                        <a:t>Model smell</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500" b="1" dirty="0">
                          <a:solidFill>
                            <a:srgbClr val="FFFFFF"/>
                          </a:solidFill>
                        </a:rPr>
                        <a:t>Rule</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500" b="1" dirty="0">
                          <a:solidFill>
                            <a:srgbClr val="FFFFFF"/>
                          </a:solidFill>
                        </a:rPr>
                        <a:t>Severity</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r>
              <a:tr h="384048">
                <a:tc>
                  <a:txBody>
                    <a:bodyPr/>
                    <a:lstStyle/>
                    <a:p>
                      <a:pPr indent="0" marL="0">
                        <a:buNone/>
                      </a:pPr>
                      <a:r>
                        <a:rPr lang="en-US" sz="1500" b="1" dirty="0">
                          <a:solidFill>
                            <a:srgbClr val="1E2B22"/>
                          </a:solidFill>
                        </a:rPr>
                        <a:t>Logical correctness</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500" dirty="0">
                          <a:solidFill>
                            <a:srgbClr val="4A5A4E"/>
                          </a:solidFill>
                        </a:rPr>
                        <a:t>sequence</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500" dirty="0">
                          <a:solidFill>
                            <a:srgbClr val="1E2B22"/>
                          </a:solidFill>
                        </a:rPr>
                        <a:t>A participant sends messages but was never declared</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400" dirty="0">
                          <a:solidFill>
                            <a:srgbClr val="1E2B22"/>
                          </a:solidFill>
                          <a:latin typeface="Consolas" pitchFamily="34" charset="0"/>
                          <a:ea typeface="Consolas" pitchFamily="34" charset="-122"/>
                          <a:cs typeface="Consolas" pitchFamily="34" charset="-120"/>
                        </a:rPr>
                        <a:t>SEQ001</a:t>
                      </a:r>
                      <a:endParaRPr lang="en-US" sz="1400" dirty="0">
                        <a:latin typeface="Consolas" charset="0"/>
                        <a:ea typeface="Consolas" charset="0"/>
                        <a:cs typeface="Consolas" charset="0"/>
                      </a:endParaRPr>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algn="ctr" indent="0" marL="0">
                        <a:buNone/>
                      </a:pPr>
                      <a:r>
                        <a:rPr lang="en-US" sz="1500" b="1" dirty="0">
                          <a:solidFill>
                            <a:srgbClr val="FFFFFF"/>
                          </a:solidFill>
                        </a:rPr>
                        <a:t>critical</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r>
              <a:tr h="384048">
                <a:tc>
                  <a:txBody>
                    <a:bodyPr/>
                    <a:lstStyle/>
                    <a:p>
                      <a:pPr indent="0" marL="0">
                        <a:buNone/>
                      </a:pPr>
                      <a:r>
                        <a:rPr lang="en-US" sz="1500" b="1" dirty="0">
                          <a:solidFill>
                            <a:srgbClr val="1E2B22"/>
                          </a:solidFill>
                        </a:rPr>
                        <a:t>Completeness</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500" dirty="0">
                          <a:solidFill>
                            <a:srgbClr val="4A5A4E"/>
                          </a:solidFill>
                        </a:rPr>
                        <a:t>business process</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500" dirty="0">
                          <a:solidFill>
                            <a:srgbClr val="1E2B22"/>
                          </a:solidFill>
                        </a:rPr>
                        <a:t>The flow never reaches an end</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400" dirty="0">
                          <a:solidFill>
                            <a:srgbClr val="1E2B22"/>
                          </a:solidFill>
                          <a:latin typeface="Consolas" pitchFamily="34" charset="0"/>
                          <a:ea typeface="Consolas" pitchFamily="34" charset="-122"/>
                          <a:cs typeface="Consolas" pitchFamily="34" charset="-120"/>
                        </a:rPr>
                        <a:t>ACT002</a:t>
                      </a:r>
                      <a:endParaRPr lang="en-US" sz="1400" dirty="0">
                        <a:latin typeface="Consolas" charset="0"/>
                        <a:ea typeface="Consolas" charset="0"/>
                        <a:cs typeface="Consolas" charset="0"/>
                      </a:endParaRPr>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algn="ctr" indent="0" marL="0">
                        <a:buNone/>
                      </a:pPr>
                      <a:r>
                        <a:rPr lang="en-US" sz="1500" b="1" dirty="0">
                          <a:solidFill>
                            <a:srgbClr val="FFFFFF"/>
                          </a:solidFill>
                        </a:rPr>
                        <a:t>major</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r>
              <a:tr h="384048">
                <a:tc>
                  <a:txBody>
                    <a:bodyPr/>
                    <a:lstStyle/>
                    <a:p>
                      <a:pPr indent="0" marL="0">
                        <a:buNone/>
                      </a:pPr>
                      <a:r>
                        <a:rPr lang="en-US" sz="1500" b="1" dirty="0">
                          <a:solidFill>
                            <a:srgbClr val="1E2B22"/>
                          </a:solidFill>
                        </a:rPr>
                        <a:t>Ambiguity</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500" dirty="0">
                          <a:solidFill>
                            <a:srgbClr val="4A5A4E"/>
                          </a:solidFill>
                        </a:rPr>
                        <a:t>state chart</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500" dirty="0">
                          <a:solidFill>
                            <a:srgbClr val="1E2B22"/>
                          </a:solidFill>
                        </a:rPr>
                        <a:t>A transition with no label: what triggers it?</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400" dirty="0">
                          <a:solidFill>
                            <a:srgbClr val="1E2B22"/>
                          </a:solidFill>
                          <a:latin typeface="Consolas" pitchFamily="34" charset="0"/>
                          <a:ea typeface="Consolas" pitchFamily="34" charset="-122"/>
                          <a:cs typeface="Consolas" pitchFamily="34" charset="-120"/>
                        </a:rPr>
                        <a:t>STA003</a:t>
                      </a:r>
                      <a:endParaRPr lang="en-US" sz="1400" dirty="0">
                        <a:latin typeface="Consolas" charset="0"/>
                        <a:ea typeface="Consolas" charset="0"/>
                        <a:cs typeface="Consolas" charset="0"/>
                      </a:endParaRPr>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algn="ctr" indent="0" marL="0">
                        <a:buNone/>
                      </a:pPr>
                      <a:r>
                        <a:rPr lang="en-US" sz="1500" b="1" dirty="0">
                          <a:solidFill>
                            <a:srgbClr val="1E2B22"/>
                          </a:solidFill>
                        </a:rPr>
                        <a:t>minor</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r h="384048">
                <a:tc>
                  <a:txBody>
                    <a:bodyPr/>
                    <a:lstStyle/>
                    <a:p>
                      <a:pPr indent="0" marL="0">
                        <a:buNone/>
                      </a:pPr>
                      <a:r>
                        <a:rPr lang="en-US" sz="1500" b="1" dirty="0">
                          <a:solidFill>
                            <a:srgbClr val="1E2B22"/>
                          </a:solidFill>
                        </a:rPr>
                        <a:t>Consistency</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500" dirty="0">
                          <a:solidFill>
                            <a:srgbClr val="4A5A4E"/>
                          </a:solidFill>
                        </a:rPr>
                        <a:t>across the set</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500" dirty="0">
                          <a:solidFill>
                            <a:srgbClr val="1E2B22"/>
                          </a:solidFill>
                        </a:rPr>
                        <a:t>One participant is a service here, a database there</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400" dirty="0">
                          <a:solidFill>
                            <a:srgbClr val="1E2B22"/>
                          </a:solidFill>
                          <a:latin typeface="Consolas" pitchFamily="34" charset="0"/>
                          <a:ea typeface="Consolas" pitchFamily="34" charset="-122"/>
                          <a:cs typeface="Consolas" pitchFamily="34" charset="-120"/>
                        </a:rPr>
                        <a:t>XD001</a:t>
                      </a:r>
                      <a:endParaRPr lang="en-US" sz="1400" dirty="0">
                        <a:latin typeface="Consolas" charset="0"/>
                        <a:ea typeface="Consolas" charset="0"/>
                        <a:cs typeface="Consolas" charset="0"/>
                      </a:endParaRPr>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algn="ctr" indent="0" marL="0">
                        <a:buNone/>
                      </a:pPr>
                      <a:r>
                        <a:rPr lang="en-US" sz="1500" b="1" dirty="0">
                          <a:solidFill>
                            <a:srgbClr val="FFFFFF"/>
                          </a:solidFill>
                        </a:rPr>
                        <a:t>major</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r>
              <a:tr h="384048">
                <a:tc>
                  <a:txBody>
                    <a:bodyPr/>
                    <a:lstStyle/>
                    <a:p>
                      <a:pPr indent="0" marL="0">
                        <a:buNone/>
                      </a:pPr>
                      <a:r>
                        <a:rPr lang="en-US" sz="1500" b="1" dirty="0">
                          <a:solidFill>
                            <a:srgbClr val="1E2B22"/>
                          </a:solidFill>
                        </a:rPr>
                        <a:t>Traceability</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500" dirty="0">
                          <a:solidFill>
                            <a:srgbClr val="4A5A4E"/>
                          </a:solidFill>
                        </a:rPr>
                        <a:t>any</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500" dirty="0">
                          <a:solidFill>
                            <a:srgbClr val="1E2B22"/>
                          </a:solidFill>
                        </a:rPr>
                        <a:t>No link to the requirement or decision it implements *</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400" dirty="0">
                          <a:solidFill>
                            <a:srgbClr val="1E2B22"/>
                          </a:solidFill>
                          <a:latin typeface="Consolas" pitchFamily="34" charset="0"/>
                          <a:ea typeface="Consolas" pitchFamily="34" charset="-122"/>
                          <a:cs typeface="Consolas" pitchFamily="34" charset="-120"/>
                        </a:rPr>
                        <a:t>GEN007</a:t>
                      </a:r>
                      <a:endParaRPr lang="en-US" sz="1400" dirty="0">
                        <a:latin typeface="Consolas" charset="0"/>
                        <a:ea typeface="Consolas" charset="0"/>
                        <a:cs typeface="Consolas" charset="0"/>
                      </a:endParaRPr>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algn="ctr" indent="0" marL="0">
                        <a:buNone/>
                      </a:pPr>
                      <a:r>
                        <a:rPr lang="en-US" sz="1500" b="1" dirty="0">
                          <a:solidFill>
                            <a:srgbClr val="1E2B22"/>
                          </a:solidFill>
                        </a:rPr>
                        <a:t>minor</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r h="384048">
                <a:tc>
                  <a:txBody>
                    <a:bodyPr/>
                    <a:lstStyle/>
                    <a:p>
                      <a:pPr indent="0" marL="0">
                        <a:buNone/>
                      </a:pPr>
                      <a:r>
                        <a:rPr lang="en-US" sz="1500" b="1" dirty="0">
                          <a:solidFill>
                            <a:srgbClr val="1E2B22"/>
                          </a:solidFill>
                        </a:rPr>
                        <a:t>Readability</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500" dirty="0">
                          <a:solidFill>
                            <a:srgbClr val="4A5A4E"/>
                          </a:solidFill>
                        </a:rPr>
                        <a:t>any</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500" dirty="0">
                          <a:solidFill>
                            <a:srgbClr val="1E2B22"/>
                          </a:solidFill>
                        </a:rPr>
                        <a:t>Too many elements on one canvas (over 60)</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400" dirty="0">
                          <a:solidFill>
                            <a:srgbClr val="1E2B22"/>
                          </a:solidFill>
                          <a:latin typeface="Consolas" pitchFamily="34" charset="0"/>
                          <a:ea typeface="Consolas" pitchFamily="34" charset="-122"/>
                          <a:cs typeface="Consolas" pitchFamily="34" charset="-120"/>
                        </a:rPr>
                        <a:t>GEN009</a:t>
                      </a:r>
                      <a:endParaRPr lang="en-US" sz="1400" dirty="0">
                        <a:latin typeface="Consolas" charset="0"/>
                        <a:ea typeface="Consolas" charset="0"/>
                        <a:cs typeface="Consolas" charset="0"/>
                      </a:endParaRPr>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algn="ctr" indent="0" marL="0">
                        <a:buNone/>
                      </a:pPr>
                      <a:r>
                        <a:rPr lang="en-US" sz="1500" b="1" dirty="0">
                          <a:solidFill>
                            <a:srgbClr val="1E2B22"/>
                          </a:solidFill>
                        </a:rPr>
                        <a:t>minor</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r>
            </a:tbl>
          </a:graphicData>
        </a:graphic>
      </p:graphicFrame>
      <p:sp>
        <p:nvSpPr>
          <p:cNvPr id="15" name="Text 12"/>
          <p:cNvSpPr/>
          <p:nvPr/>
        </p:nvSpPr>
        <p:spPr>
          <a:xfrm>
            <a:off x="457200" y="5724144"/>
            <a:ext cx="11292840" cy="256032"/>
          </a:xfrm>
          <a:prstGeom prst="rect">
            <a:avLst/>
          </a:prstGeom>
          <a:noFill/>
          <a:ln/>
        </p:spPr>
        <p:txBody>
          <a:bodyPr wrap="square" lIns="0" tIns="0" rIns="0" bIns="0" rtlCol="0" anchor="ctr"/>
          <a:lstStyle/>
          <a:p>
            <a:pPr indent="0" marL="0">
              <a:buNone/>
            </a:pPr>
            <a:r>
              <a:rPr lang="en-US" sz="1300" i="1" dirty="0">
                <a:solidFill>
                  <a:srgbClr val="4A5A4E"/>
                </a:solidFill>
              </a:rPr>
              <a:t>* checked once your requirement-tag format is configured</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② The contribution · every finding has a severity; every diagram gets a level</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Detect, measure, govern</a:t>
            </a:r>
            <a:endParaRPr lang="en-US" sz="4000" dirty="0"/>
          </a:p>
        </p:txBody>
      </p:sp>
      <p:sp>
        <p:nvSpPr>
          <p:cNvPr id="4" name="Shape 2"/>
          <p:cNvSpPr/>
          <p:nvPr/>
        </p:nvSpPr>
        <p:spPr>
          <a:xfrm>
            <a:off x="457200" y="1572768"/>
            <a:ext cx="1280160" cy="1700784"/>
          </a:xfrm>
          <a:prstGeom prst="rect">
            <a:avLst/>
          </a:prstGeom>
          <a:solidFill>
            <a:srgbClr val="3E6B48"/>
          </a:solidFill>
          <a:ln w="12700">
            <a:solidFill>
              <a:srgbClr val="3E6B48"/>
            </a:solidFill>
            <a:prstDash val="solid"/>
          </a:ln>
        </p:spPr>
      </p:sp>
      <p:sp>
        <p:nvSpPr>
          <p:cNvPr id="5" name="Text 3"/>
          <p:cNvSpPr/>
          <p:nvPr/>
        </p:nvSpPr>
        <p:spPr>
          <a:xfrm>
            <a:off x="457200" y="1572768"/>
            <a:ext cx="1280160" cy="1700784"/>
          </a:xfrm>
          <a:prstGeom prst="rect">
            <a:avLst/>
          </a:prstGeom>
          <a:noFill/>
          <a:ln/>
        </p:spPr>
        <p:txBody>
          <a:bodyPr wrap="square" lIns="0" tIns="0" rIns="0" bIns="0" rtlCol="0" anchor="ctr"/>
          <a:lstStyle/>
          <a:p>
            <a:pPr algn="ctr" indent="0" marL="0">
              <a:buNone/>
            </a:pPr>
            <a:r>
              <a:rPr lang="en-US" sz="2200" b="1" dirty="0">
                <a:solidFill>
                  <a:srgbClr val="FFFFFF"/>
                </a:solidFill>
              </a:rPr>
              <a:t>1</a:t>
            </a:r>
            <a:endParaRPr lang="en-US" sz="2200" dirty="0"/>
          </a:p>
          <a:p>
            <a:pPr algn="ctr" indent="0" marL="0">
              <a:buNone/>
            </a:pPr>
            <a:r>
              <a:rPr lang="en-US" sz="1500" b="1" spc="200" kern="0" dirty="0">
                <a:solidFill>
                  <a:srgbClr val="FFFFFF"/>
                </a:solidFill>
              </a:rPr>
              <a:t>DETECT</a:t>
            </a:r>
            <a:endParaRPr lang="en-US" sz="2200" dirty="0"/>
          </a:p>
          <a:p>
            <a:pPr algn="ctr" indent="0" marL="0">
              <a:buNone/>
            </a:pPr>
            <a:r>
              <a:rPr lang="en-US" sz="1200" dirty="0">
                <a:solidFill>
                  <a:srgbClr val="FFFFFF"/>
                </a:solidFill>
              </a:rPr>
              <a:t>findings</a:t>
            </a:r>
            <a:endParaRPr lang="en-US" sz="2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1828800" y="1572768"/>
          <a:ext cx="9921240" cy="914400"/>
        </p:xfrm>
        <a:graphic>
          <a:graphicData uri="http://schemas.openxmlformats.org/drawingml/2006/table">
            <a:tbl>
              <a:tblPr/>
              <a:tblGrid>
                <a:gridCol w="1463040"/>
                <a:gridCol w="3931920"/>
                <a:gridCol w="4526280"/>
              </a:tblGrid>
              <a:tr h="283464">
                <a:tc>
                  <a:txBody>
                    <a:bodyPr/>
                    <a:lstStyle/>
                    <a:p>
                      <a:pPr indent="0" marL="0">
                        <a:buNone/>
                      </a:pPr>
                      <a:r>
                        <a:rPr lang="en-US" sz="1300" b="1" dirty="0">
                          <a:solidFill>
                            <a:srgbClr val="FFFFFF"/>
                          </a:solidFill>
                        </a:rPr>
                        <a:t>Severity</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300" b="1" dirty="0">
                          <a:solidFill>
                            <a:srgbClr val="FFFFFF"/>
                          </a:solidFill>
                        </a:rPr>
                        <a:t>Meaning</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300" b="1" dirty="0">
                          <a:solidFill>
                            <a:srgbClr val="FFFFFF"/>
                          </a:solidFill>
                        </a:rPr>
                        <a:t>Effect</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r>
              <a:tr h="283464">
                <a:tc>
                  <a:txBody>
                    <a:bodyPr/>
                    <a:lstStyle/>
                    <a:p>
                      <a:pPr indent="0" marL="0">
                        <a:buNone/>
                      </a:pPr>
                      <a:r>
                        <a:rPr lang="en-US" sz="1300" b="1" dirty="0">
                          <a:solidFill>
                            <a:srgbClr val="FFFFFF"/>
                          </a:solidFill>
                        </a:rPr>
                        <a:t>Blocker</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300" dirty="0">
                          <a:solidFill>
                            <a:srgbClr val="1E2B22"/>
                          </a:solidFill>
                        </a:rPr>
                        <a:t>Unusable as a specification</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b="1" dirty="0">
                          <a:solidFill>
                            <a:srgbClr val="1E2B22"/>
                          </a:solidFill>
                        </a:rPr>
                        <a:t>Fails the build · max Level 2</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r h="283464">
                <a:tc>
                  <a:txBody>
                    <a:bodyPr/>
                    <a:lstStyle/>
                    <a:p>
                      <a:pPr indent="0" marL="0">
                        <a:buNone/>
                      </a:pPr>
                      <a:r>
                        <a:rPr lang="en-US" sz="1300" b="1" dirty="0">
                          <a:solidFill>
                            <a:srgbClr val="FFFFFF"/>
                          </a:solidFill>
                        </a:rPr>
                        <a:t>Critical</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300" dirty="0">
                          <a:solidFill>
                            <a:srgbClr val="1E2B22"/>
                          </a:solidFill>
                        </a:rPr>
                        <a:t>Broken structure</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300" b="1" dirty="0">
                          <a:solidFill>
                            <a:srgbClr val="1E2B22"/>
                          </a:solidFill>
                        </a:rPr>
                        <a:t>Fails the build · blocks Level 5</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r>
              <a:tr h="283464">
                <a:tc>
                  <a:txBody>
                    <a:bodyPr/>
                    <a:lstStyle/>
                    <a:p>
                      <a:pPr indent="0" marL="0">
                        <a:buNone/>
                      </a:pPr>
                      <a:r>
                        <a:rPr lang="en-US" sz="1300" b="1" dirty="0">
                          <a:solidFill>
                            <a:srgbClr val="FFFFFF"/>
                          </a:solidFill>
                        </a:rPr>
                        <a:t>Major</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300" dirty="0">
                          <a:solidFill>
                            <a:srgbClr val="1E2B22"/>
                          </a:solidFill>
                        </a:rPr>
                        <a:t>Breaks a mandatory standard</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b="1" dirty="0">
                          <a:solidFill>
                            <a:srgbClr val="1E2B22"/>
                          </a:solidFill>
                        </a:rPr>
                        <a:t>Fails the build · blocks Level 5</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r h="283464">
                <a:tc>
                  <a:txBody>
                    <a:bodyPr/>
                    <a:lstStyle/>
                    <a:p>
                      <a:pPr indent="0" marL="0">
                        <a:buNone/>
                      </a:pPr>
                      <a:r>
                        <a:rPr lang="en-US" sz="1300" b="1" dirty="0">
                          <a:solidFill>
                            <a:srgbClr val="1E2B22"/>
                          </a:solidFill>
                        </a:rPr>
                        <a:t>Minor</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300" dirty="0">
                          <a:solidFill>
                            <a:srgbClr val="1E2B22"/>
                          </a:solidFill>
                        </a:rPr>
                        <a:t>Breaks a recommended convention</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300" dirty="0">
                          <a:solidFill>
                            <a:srgbClr val="1E2B22"/>
                          </a:solidFill>
                        </a:rPr>
                        <a:t>Reported · lowers the score</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r>
              <a:tr h="283464">
                <a:tc>
                  <a:txBody>
                    <a:bodyPr/>
                    <a:lstStyle/>
                    <a:p>
                      <a:pPr indent="0" marL="0">
                        <a:buNone/>
                      </a:pPr>
                      <a:r>
                        <a:rPr lang="en-US" sz="1300" b="1" dirty="0">
                          <a:solidFill>
                            <a:srgbClr val="1E2B22"/>
                          </a:solidFill>
                        </a:rPr>
                        <a:t>Info</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dirty="0">
                          <a:solidFill>
                            <a:srgbClr val="1E2B22"/>
                          </a:solidFill>
                        </a:rPr>
                        <a:t>Advisory</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dirty="0">
                          <a:solidFill>
                            <a:srgbClr val="1E2B22"/>
                          </a:solidFill>
                        </a:rPr>
                        <a:t>Reported · lowers the score slightly</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bl>
          </a:graphicData>
        </a:graphic>
      </p:graphicFrame>
      <p:sp>
        <p:nvSpPr>
          <p:cNvPr id="7" name="Shape 4"/>
          <p:cNvSpPr/>
          <p:nvPr/>
        </p:nvSpPr>
        <p:spPr>
          <a:xfrm>
            <a:off x="457200" y="3401568"/>
            <a:ext cx="1280160" cy="1700784"/>
          </a:xfrm>
          <a:prstGeom prst="rect">
            <a:avLst/>
          </a:prstGeom>
          <a:solidFill>
            <a:srgbClr val="3E6B48"/>
          </a:solidFill>
          <a:ln w="12700">
            <a:solidFill>
              <a:srgbClr val="3E6B48"/>
            </a:solidFill>
            <a:prstDash val="solid"/>
          </a:ln>
        </p:spPr>
      </p:sp>
      <p:sp>
        <p:nvSpPr>
          <p:cNvPr id="8" name="Text 5"/>
          <p:cNvSpPr/>
          <p:nvPr/>
        </p:nvSpPr>
        <p:spPr>
          <a:xfrm>
            <a:off x="457200" y="3401568"/>
            <a:ext cx="1280160" cy="1700784"/>
          </a:xfrm>
          <a:prstGeom prst="rect">
            <a:avLst/>
          </a:prstGeom>
          <a:noFill/>
          <a:ln/>
        </p:spPr>
        <p:txBody>
          <a:bodyPr wrap="square" lIns="0" tIns="0" rIns="0" bIns="0" rtlCol="0" anchor="ctr"/>
          <a:lstStyle/>
          <a:p>
            <a:pPr algn="ctr" indent="0" marL="0">
              <a:buNone/>
            </a:pPr>
            <a:r>
              <a:rPr lang="en-US" sz="2200" b="1" dirty="0">
                <a:solidFill>
                  <a:srgbClr val="FFFFFF"/>
                </a:solidFill>
              </a:rPr>
              <a:t>2</a:t>
            </a:r>
            <a:endParaRPr lang="en-US" sz="2200" dirty="0"/>
          </a:p>
          <a:p>
            <a:pPr algn="ctr" indent="0" marL="0">
              <a:buNone/>
            </a:pPr>
            <a:r>
              <a:rPr lang="en-US" sz="1500" b="1" spc="200" kern="0" dirty="0">
                <a:solidFill>
                  <a:srgbClr val="FFFFFF"/>
                </a:solidFill>
              </a:rPr>
              <a:t>MEASURE</a:t>
            </a:r>
            <a:endParaRPr lang="en-US" sz="2200" dirty="0"/>
          </a:p>
          <a:p>
            <a:pPr algn="ctr" indent="0" marL="0">
              <a:buNone/>
            </a:pPr>
            <a:r>
              <a:rPr lang="en-US" sz="1200" dirty="0">
                <a:solidFill>
                  <a:srgbClr val="FFFFFF"/>
                </a:solidFill>
              </a:rPr>
              <a:t>maturity</a:t>
            </a:r>
            <a:endParaRPr lang="en-US" sz="2200" dirty="0"/>
          </a:p>
        </p:txBody>
      </p:sp>
      <p:graphicFrame>
        <p:nvGraphicFramePr>
          <p:cNvPr id="21" name="Table 1"/>
          <p:cNvGraphicFramePr>
            <a:graphicFrameLocks noGrp="1"/>
          </p:cNvGraphicFramePr>
          <p:nvPr>
            <p:extLst>
              <p:ext uri="{D42A27DB-BD31-4B8C-83A1-F6EECF244321}">
                <p14:modId xmlns:p14="http://schemas.microsoft.com/office/powerpoint/2010/main" val="1579011935"/>
              </p:ext>
            </p:extLst>
          </p:nvPr>
        </p:nvGraphicFramePr>
        <p:xfrm>
          <a:off x="1828800" y="3401568"/>
          <a:ext cx="9921240" cy="914400"/>
        </p:xfrm>
        <a:graphic>
          <a:graphicData uri="http://schemas.openxmlformats.org/drawingml/2006/table">
            <a:tbl>
              <a:tblPr/>
              <a:tblGrid>
                <a:gridCol w="685800"/>
                <a:gridCol w="1737360"/>
                <a:gridCol w="7498080"/>
              </a:tblGrid>
              <a:tr h="283464">
                <a:tc>
                  <a:txBody>
                    <a:bodyPr/>
                    <a:lstStyle/>
                    <a:p>
                      <a:pPr indent="0" marL="0">
                        <a:buNone/>
                      </a:pPr>
                      <a:r>
                        <a:rPr lang="en-US" sz="1300" b="1" dirty="0">
                          <a:solidFill>
                            <a:srgbClr val="FFFFFF"/>
                          </a:solidFill>
                        </a:rPr>
                        <a:t>Level</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300" b="1" dirty="0">
                          <a:solidFill>
                            <a:srgbClr val="FFFFFF"/>
                          </a:solidFill>
                        </a:rPr>
                        <a:t>Name</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300" b="1" dirty="0">
                          <a:solidFill>
                            <a:srgbClr val="FFFFFF"/>
                          </a:solidFill>
                        </a:rPr>
                        <a:t>Read it as</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r>
              <a:tr h="283464">
                <a:tc>
                  <a:txBody>
                    <a:bodyPr/>
                    <a:lstStyle/>
                    <a:p>
                      <a:pPr algn="ctr" indent="0" marL="0">
                        <a:buNone/>
                      </a:pPr>
                      <a:r>
                        <a:rPr lang="en-US" sz="1300" b="1" dirty="0">
                          <a:solidFill>
                            <a:srgbClr val="1E2B22"/>
                          </a:solidFill>
                        </a:rPr>
                        <a:t>5</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b="1" dirty="0">
                          <a:solidFill>
                            <a:srgbClr val="1E2B22"/>
                          </a:solidFill>
                        </a:rPr>
                        <a:t>Method-complete</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dirty="0">
                          <a:solidFill>
                            <a:srgbClr val="1E2B22"/>
                          </a:solidFill>
                        </a:rPr>
                        <a:t>Every dimension strong, no majors: preconditions for AI code generation met (codegen profile only)</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r h="283464">
                <a:tc>
                  <a:txBody>
                    <a:bodyPr/>
                    <a:lstStyle/>
                    <a:p>
                      <a:pPr algn="ctr" indent="0" marL="0">
                        <a:buNone/>
                      </a:pPr>
                      <a:r>
                        <a:rPr lang="en-US" sz="1300" b="1" dirty="0">
                          <a:solidFill>
                            <a:srgbClr val="1E2B22"/>
                          </a:solidFill>
                        </a:rPr>
                        <a:t>4</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E3F3C2"/>
                    </a:solidFill>
                  </a:tcPr>
                </a:tc>
                <a:tc>
                  <a:txBody>
                    <a:bodyPr/>
                    <a:lstStyle/>
                    <a:p>
                      <a:pPr indent="0" marL="0">
                        <a:buNone/>
                      </a:pPr>
                      <a:r>
                        <a:rPr lang="en-US" sz="1300" b="1" dirty="0">
                          <a:solidFill>
                            <a:srgbClr val="1E2B22"/>
                          </a:solidFill>
                        </a:rPr>
                        <a:t>Precise</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E3F3C2"/>
                    </a:solidFill>
                  </a:tcPr>
                </a:tc>
                <a:tc>
                  <a:txBody>
                    <a:bodyPr/>
                    <a:lstStyle/>
                    <a:p>
                      <a:pPr indent="0" marL="0">
                        <a:buNone/>
                      </a:pPr>
                      <a:r>
                        <a:rPr lang="en-US" sz="1300" dirty="0">
                          <a:solidFill>
                            <a:srgbClr val="1E2B22"/>
                          </a:solidFill>
                        </a:rPr>
                        <a:t>Complete and unambiguous: ready for hand-off</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E3F3C2"/>
                    </a:solidFill>
                  </a:tcPr>
                </a:tc>
              </a:tr>
              <a:tr h="283464">
                <a:tc>
                  <a:txBody>
                    <a:bodyPr/>
                    <a:lstStyle/>
                    <a:p>
                      <a:pPr algn="ctr" indent="0" marL="0">
                        <a:buNone/>
                      </a:pPr>
                      <a:r>
                        <a:rPr lang="en-US" sz="1300" b="1" dirty="0">
                          <a:solidFill>
                            <a:srgbClr val="1E2B22"/>
                          </a:solidFill>
                        </a:rPr>
                        <a:t>3</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b="1" dirty="0">
                          <a:solidFill>
                            <a:srgbClr val="1E2B22"/>
                          </a:solidFill>
                        </a:rPr>
                        <a:t>Disciplined</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dirty="0">
                          <a:solidFill>
                            <a:srgbClr val="1E2B22"/>
                          </a:solidFill>
                        </a:rPr>
                        <a:t>No blockers: ready for review, not yet for hand-off</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r h="283464">
                <a:tc>
                  <a:txBody>
                    <a:bodyPr/>
                    <a:lstStyle/>
                    <a:p>
                      <a:pPr algn="ctr" indent="0" marL="0">
                        <a:buNone/>
                      </a:pPr>
                      <a:r>
                        <a:rPr lang="en-US" sz="1300" b="1" dirty="0">
                          <a:solidFill>
                            <a:srgbClr val="1E2B22"/>
                          </a:solidFill>
                        </a:rPr>
                        <a:t>2</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300" b="1" dirty="0">
                          <a:solidFill>
                            <a:srgbClr val="1E2B22"/>
                          </a:solidFill>
                        </a:rPr>
                        <a:t>Structured</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300" dirty="0">
                          <a:solidFill>
                            <a:srgbClr val="1E2B22"/>
                          </a:solidFill>
                        </a:rPr>
                        <a:t>Coherent enough to work on, although it may still contain blockers</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r>
              <a:tr h="283464">
                <a:tc>
                  <a:txBody>
                    <a:bodyPr/>
                    <a:lstStyle/>
                    <a:p>
                      <a:pPr algn="ctr" indent="0" marL="0">
                        <a:buNone/>
                      </a:pPr>
                      <a:r>
                        <a:rPr lang="en-US" sz="1300" b="1" dirty="0">
                          <a:solidFill>
                            <a:srgbClr val="1E2B22"/>
                          </a:solidFill>
                        </a:rPr>
                        <a:t>1</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b="1" dirty="0">
                          <a:solidFill>
                            <a:srgbClr val="1E2B22"/>
                          </a:solidFill>
                        </a:rPr>
                        <a:t>Sketchy</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dirty="0">
                          <a:solidFill>
                            <a:srgbClr val="1E2B22"/>
                          </a:solidFill>
                        </a:rPr>
                        <a:t>Don't build on it</a:t>
                      </a:r>
                      <a:endParaRPr lang="en-US" sz="1300" dirty="0"/>
                    </a:p>
                  </a:txBody>
                  <a:tcPr marL="36576" marR="36576" marT="36576" marB="36576"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bl>
          </a:graphicData>
        </a:graphic>
      </p:graphicFrame>
      <p:sp>
        <p:nvSpPr>
          <p:cNvPr id="10" name="Shape 6"/>
          <p:cNvSpPr/>
          <p:nvPr/>
        </p:nvSpPr>
        <p:spPr>
          <a:xfrm>
            <a:off x="457200" y="5230368"/>
            <a:ext cx="1280160" cy="603504"/>
          </a:xfrm>
          <a:prstGeom prst="rect">
            <a:avLst/>
          </a:prstGeom>
          <a:solidFill>
            <a:srgbClr val="3E6B48"/>
          </a:solidFill>
          <a:ln w="12700">
            <a:solidFill>
              <a:srgbClr val="3E6B48"/>
            </a:solidFill>
            <a:prstDash val="solid"/>
          </a:ln>
        </p:spPr>
      </p:sp>
      <p:sp>
        <p:nvSpPr>
          <p:cNvPr id="11" name="Text 7"/>
          <p:cNvSpPr/>
          <p:nvPr/>
        </p:nvSpPr>
        <p:spPr>
          <a:xfrm>
            <a:off x="457200" y="5230368"/>
            <a:ext cx="1280160" cy="603504"/>
          </a:xfrm>
          <a:prstGeom prst="rect">
            <a:avLst/>
          </a:prstGeom>
          <a:noFill/>
          <a:ln/>
        </p:spPr>
        <p:txBody>
          <a:bodyPr wrap="square" lIns="0" tIns="0" rIns="0" bIns="0" rtlCol="0" anchor="ctr"/>
          <a:lstStyle/>
          <a:p>
            <a:pPr algn="ctr" indent="0" marL="0">
              <a:buNone/>
            </a:pPr>
            <a:r>
              <a:rPr lang="en-US" sz="2200" b="1" dirty="0">
                <a:solidFill>
                  <a:srgbClr val="FFFFFF"/>
                </a:solidFill>
              </a:rPr>
              <a:t>3  </a:t>
            </a:r>
            <a:pPr algn="ctr" indent="0" marL="0">
              <a:buNone/>
            </a:pPr>
            <a:r>
              <a:rPr lang="en-US" sz="1500" b="1" spc="200" kern="0" dirty="0">
                <a:solidFill>
                  <a:srgbClr val="FFFFFF"/>
                </a:solidFill>
              </a:rPr>
              <a:t>GOVERN</a:t>
            </a:r>
            <a:endParaRPr lang="en-US" sz="2200" dirty="0"/>
          </a:p>
        </p:txBody>
      </p:sp>
      <p:sp>
        <p:nvSpPr>
          <p:cNvPr id="12" name="Shape 8"/>
          <p:cNvSpPr/>
          <p:nvPr/>
        </p:nvSpPr>
        <p:spPr>
          <a:xfrm>
            <a:off x="1828800" y="5230368"/>
            <a:ext cx="9921240" cy="603504"/>
          </a:xfrm>
          <a:prstGeom prst="rect">
            <a:avLst/>
          </a:prstGeom>
          <a:solidFill>
            <a:srgbClr val="D5DDD0"/>
          </a:solidFill>
          <a:ln w="12700">
            <a:solidFill>
              <a:srgbClr val="D5DDD0"/>
            </a:solidFill>
            <a:prstDash val="solid"/>
          </a:ln>
        </p:spPr>
      </p:sp>
      <p:sp>
        <p:nvSpPr>
          <p:cNvPr id="13" name="Text 9"/>
          <p:cNvSpPr/>
          <p:nvPr/>
        </p:nvSpPr>
        <p:spPr>
          <a:xfrm>
            <a:off x="1938528" y="5230368"/>
            <a:ext cx="9701784" cy="603504"/>
          </a:xfrm>
          <a:prstGeom prst="rect">
            <a:avLst/>
          </a:prstGeom>
          <a:noFill/>
          <a:ln/>
        </p:spPr>
        <p:txBody>
          <a:bodyPr wrap="square" lIns="0" tIns="0" rIns="0" bIns="0" rtlCol="0" anchor="ctr"/>
          <a:lstStyle/>
          <a:p>
            <a:pPr indent="0" marL="0">
              <a:buNone/>
            </a:pPr>
            <a:r>
              <a:rPr lang="en-US" sz="1400" b="1" dirty="0">
                <a:solidFill>
                  <a:srgbClr val="1E2B22"/>
                </a:solidFill>
              </a:rPr>
              <a:t>The team sets the bar, </a:t>
            </a:r>
            <a:pPr indent="0" marL="0">
              <a:buNone/>
            </a:pPr>
            <a:r>
              <a:rPr lang="en-US" sz="1400" dirty="0">
                <a:solidFill>
                  <a:srgbClr val="1E2B22"/>
                </a:solidFill>
              </a:rPr>
              <a:t>e.g. Level 2 everywhere, Level 4 before hand-off: a diagram below it does not move on.</a:t>
            </a:r>
            <a:endParaRPr lang="en-US" sz="1400" dirty="0"/>
          </a:p>
          <a:p>
            <a:pPr indent="0" marL="0">
              <a:buNone/>
            </a:pPr>
            <a:r>
              <a:rPr lang="en-US" sz="1400" b="1" dirty="0">
                <a:solidFill>
                  <a:srgbClr val="1E2B22"/>
                </a:solidFill>
              </a:rPr>
              <a:t>Business processes: </a:t>
            </a:r>
            <a:pPr indent="0" marL="0">
              <a:buNone/>
            </a:pPr>
            <a:r>
              <a:rPr lang="en-US" sz="1400" dirty="0">
                <a:solidFill>
                  <a:srgbClr val="1E2B22"/>
                </a:solidFill>
              </a:rPr>
              <a:t>gate on findings, not on the level; no ambiguity rule covers activity diagrams yet.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② The contribution · the level predicts what happens downstream</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Does the level matter? Measured: yes</a:t>
            </a:r>
            <a:endParaRPr lang="en-US" sz="4000" dirty="0"/>
          </a:p>
        </p:txBody>
      </p:sp>
      <p:sp>
        <p:nvSpPr>
          <p:cNvPr id="4" name="Shape 2"/>
          <p:cNvSpPr/>
          <p:nvPr/>
        </p:nvSpPr>
        <p:spPr>
          <a:xfrm>
            <a:off x="457200" y="1645920"/>
            <a:ext cx="5120640" cy="2148840"/>
          </a:xfrm>
          <a:prstGeom prst="rect">
            <a:avLst/>
          </a:prstGeom>
          <a:solidFill>
            <a:srgbClr val="F3DEDB"/>
          </a:solidFill>
          <a:ln w="19050">
            <a:solidFill>
              <a:srgbClr val="B03A2E"/>
            </a:solidFill>
            <a:prstDash val="solid"/>
          </a:ln>
        </p:spPr>
      </p:sp>
      <p:sp>
        <p:nvSpPr>
          <p:cNvPr id="5" name="Text 3"/>
          <p:cNvSpPr/>
          <p:nvPr/>
        </p:nvSpPr>
        <p:spPr>
          <a:xfrm>
            <a:off x="685800" y="1783080"/>
            <a:ext cx="4663440" cy="365760"/>
          </a:xfrm>
          <a:prstGeom prst="rect">
            <a:avLst/>
          </a:prstGeom>
          <a:noFill/>
          <a:ln/>
        </p:spPr>
        <p:txBody>
          <a:bodyPr wrap="square" lIns="0" tIns="0" rIns="0" bIns="0" rtlCol="0" anchor="ctr"/>
          <a:lstStyle/>
          <a:p>
            <a:pPr indent="0" marL="0">
              <a:buNone/>
            </a:pPr>
            <a:r>
              <a:rPr lang="en-US" sz="1600" b="1" dirty="0">
                <a:solidFill>
                  <a:srgbClr val="B03A2E"/>
                </a:solidFill>
              </a:rPr>
              <a:t>Sequence diagrams at Level 1</a:t>
            </a:r>
            <a:endParaRPr lang="en-US" sz="1600" dirty="0"/>
          </a:p>
        </p:txBody>
      </p:sp>
      <p:sp>
        <p:nvSpPr>
          <p:cNvPr id="6" name="Text 4"/>
          <p:cNvSpPr/>
          <p:nvPr/>
        </p:nvSpPr>
        <p:spPr>
          <a:xfrm>
            <a:off x="685800" y="2103120"/>
            <a:ext cx="4663440" cy="1051560"/>
          </a:xfrm>
          <a:prstGeom prst="rect">
            <a:avLst/>
          </a:prstGeom>
          <a:noFill/>
          <a:ln/>
        </p:spPr>
        <p:txBody>
          <a:bodyPr wrap="square" lIns="0" tIns="0" rIns="0" bIns="0" rtlCol="0" anchor="ctr"/>
          <a:lstStyle/>
          <a:p>
            <a:pPr indent="0" marL="0">
              <a:buNone/>
            </a:pPr>
            <a:r>
              <a:rPr lang="en-US" sz="7200" b="1" dirty="0">
                <a:solidFill>
                  <a:srgbClr val="B03A2E"/>
                </a:solidFill>
              </a:rPr>
              <a:t>~1 in 3</a:t>
            </a:r>
            <a:endParaRPr lang="en-US" sz="7200" dirty="0"/>
          </a:p>
        </p:txBody>
      </p:sp>
      <p:sp>
        <p:nvSpPr>
          <p:cNvPr id="7" name="Text 5"/>
          <p:cNvSpPr/>
          <p:nvPr/>
        </p:nvSpPr>
        <p:spPr>
          <a:xfrm>
            <a:off x="685800" y="3154680"/>
            <a:ext cx="4663440" cy="502920"/>
          </a:xfrm>
          <a:prstGeom prst="rect">
            <a:avLst/>
          </a:prstGeom>
          <a:noFill/>
          <a:ln/>
        </p:spPr>
        <p:txBody>
          <a:bodyPr wrap="square" lIns="0" tIns="0" rIns="0" bIns="0" rtlCol="0" anchor="ctr"/>
          <a:lstStyle/>
          <a:p>
            <a:pPr indent="0" marL="0">
              <a:buNone/>
            </a:pPr>
            <a:r>
              <a:rPr lang="en-US" sz="1600" dirty="0">
                <a:solidFill>
                  <a:srgbClr val="1E2B22"/>
                </a:solidFill>
              </a:rPr>
              <a:t>intended behaviours failed when the generated code ran</a:t>
            </a:r>
            <a:endParaRPr lang="en-US" sz="1600" dirty="0"/>
          </a:p>
        </p:txBody>
      </p:sp>
      <p:sp>
        <p:nvSpPr>
          <p:cNvPr id="8" name="Shape 6"/>
          <p:cNvSpPr/>
          <p:nvPr/>
        </p:nvSpPr>
        <p:spPr>
          <a:xfrm>
            <a:off x="6629400" y="1645920"/>
            <a:ext cx="5120640" cy="2148840"/>
          </a:xfrm>
          <a:prstGeom prst="rect">
            <a:avLst/>
          </a:prstGeom>
          <a:solidFill>
            <a:srgbClr val="D5DDD0"/>
          </a:solidFill>
          <a:ln w="19050">
            <a:solidFill>
              <a:srgbClr val="3E6B48"/>
            </a:solidFill>
            <a:prstDash val="solid"/>
          </a:ln>
        </p:spPr>
      </p:sp>
      <p:sp>
        <p:nvSpPr>
          <p:cNvPr id="9" name="Text 7"/>
          <p:cNvSpPr/>
          <p:nvPr/>
        </p:nvSpPr>
        <p:spPr>
          <a:xfrm>
            <a:off x="6858000" y="1783080"/>
            <a:ext cx="4663440" cy="365760"/>
          </a:xfrm>
          <a:prstGeom prst="rect">
            <a:avLst/>
          </a:prstGeom>
          <a:noFill/>
          <a:ln/>
        </p:spPr>
        <p:txBody>
          <a:bodyPr wrap="square" lIns="0" tIns="0" rIns="0" bIns="0" rtlCol="0" anchor="ctr"/>
          <a:lstStyle/>
          <a:p>
            <a:pPr indent="0" marL="0">
              <a:buNone/>
            </a:pPr>
            <a:r>
              <a:rPr lang="en-US" sz="1600" b="1" dirty="0">
                <a:solidFill>
                  <a:srgbClr val="3E6B48"/>
                </a:solidFill>
              </a:rPr>
              <a:t>Sequence diagrams at Level 2 and up</a:t>
            </a:r>
            <a:endParaRPr lang="en-US" sz="1600" dirty="0"/>
          </a:p>
        </p:txBody>
      </p:sp>
      <p:sp>
        <p:nvSpPr>
          <p:cNvPr id="10" name="Text 8"/>
          <p:cNvSpPr/>
          <p:nvPr/>
        </p:nvSpPr>
        <p:spPr>
          <a:xfrm>
            <a:off x="6858000" y="2103120"/>
            <a:ext cx="4663440" cy="1051560"/>
          </a:xfrm>
          <a:prstGeom prst="rect">
            <a:avLst/>
          </a:prstGeom>
          <a:noFill/>
          <a:ln/>
        </p:spPr>
        <p:txBody>
          <a:bodyPr wrap="square" lIns="0" tIns="0" rIns="0" bIns="0" rtlCol="0" anchor="ctr"/>
          <a:lstStyle/>
          <a:p>
            <a:pPr indent="0" marL="0">
              <a:buNone/>
            </a:pPr>
            <a:r>
              <a:rPr lang="en-US" sz="7200" b="1" dirty="0">
                <a:solidFill>
                  <a:srgbClr val="3E6B48"/>
                </a:solidFill>
              </a:rPr>
              <a:t>~1 in 10</a:t>
            </a:r>
            <a:endParaRPr lang="en-US" sz="7200" dirty="0"/>
          </a:p>
        </p:txBody>
      </p:sp>
      <p:sp>
        <p:nvSpPr>
          <p:cNvPr id="11" name="Text 9"/>
          <p:cNvSpPr/>
          <p:nvPr/>
        </p:nvSpPr>
        <p:spPr>
          <a:xfrm>
            <a:off x="6858000" y="3154680"/>
            <a:ext cx="4663440" cy="502920"/>
          </a:xfrm>
          <a:prstGeom prst="rect">
            <a:avLst/>
          </a:prstGeom>
          <a:noFill/>
          <a:ln/>
        </p:spPr>
        <p:txBody>
          <a:bodyPr wrap="square" lIns="0" tIns="0" rIns="0" bIns="0" rtlCol="0" anchor="ctr"/>
          <a:lstStyle/>
          <a:p>
            <a:pPr indent="0" marL="0">
              <a:buNone/>
            </a:pPr>
            <a:r>
              <a:rPr lang="en-US" sz="1600" dirty="0">
                <a:solidFill>
                  <a:srgbClr val="1E2B22"/>
                </a:solidFill>
              </a:rPr>
              <a:t>intended behaviours failed when the generated code ran</a:t>
            </a:r>
            <a:endParaRPr lang="en-US" sz="1600" dirty="0"/>
          </a:p>
        </p:txBody>
      </p:sp>
      <p:sp>
        <p:nvSpPr>
          <p:cNvPr id="12" name="Shape 10"/>
          <p:cNvSpPr/>
          <p:nvPr/>
        </p:nvSpPr>
        <p:spPr>
          <a:xfrm>
            <a:off x="5833872" y="2446020"/>
            <a:ext cx="548640" cy="548640"/>
          </a:xfrm>
          <a:prstGeom prst="ellipse">
            <a:avLst/>
          </a:prstGeom>
          <a:solidFill>
            <a:srgbClr val="9BD12E"/>
          </a:solidFill>
          <a:ln w="25400">
            <a:solidFill>
              <a:srgbClr val="FFFFFF"/>
            </a:solidFill>
            <a:prstDash val="solid"/>
          </a:ln>
        </p:spPr>
      </p:sp>
      <p:sp>
        <p:nvSpPr>
          <p:cNvPr id="13" name="Text 11"/>
          <p:cNvSpPr/>
          <p:nvPr/>
        </p:nvSpPr>
        <p:spPr>
          <a:xfrm>
            <a:off x="5833872" y="2446020"/>
            <a:ext cx="548640" cy="548640"/>
          </a:xfrm>
          <a:prstGeom prst="rect">
            <a:avLst/>
          </a:prstGeom>
          <a:noFill/>
          <a:ln/>
        </p:spPr>
        <p:txBody>
          <a:bodyPr wrap="square" lIns="0" tIns="0" rIns="0" bIns="0" rtlCol="0" anchor="ctr"/>
          <a:lstStyle/>
          <a:p>
            <a:pPr algn="ctr" indent="0" marL="0">
              <a:buNone/>
            </a:pPr>
            <a:r>
              <a:rPr lang="en-US" sz="1800" b="1" dirty="0">
                <a:solidFill>
                  <a:srgbClr val="1E2B22"/>
                </a:solidFill>
              </a:rPr>
              <a:t>vs</a:t>
            </a:r>
            <a:endParaRPr lang="en-US" sz="1800" dirty="0"/>
          </a:p>
        </p:txBody>
      </p:sp>
      <p:sp>
        <p:nvSpPr>
          <p:cNvPr id="14" name="Shape 12"/>
          <p:cNvSpPr/>
          <p:nvPr/>
        </p:nvSpPr>
        <p:spPr>
          <a:xfrm>
            <a:off x="457200" y="4023360"/>
            <a:ext cx="11292840" cy="1188720"/>
          </a:xfrm>
          <a:prstGeom prst="rect">
            <a:avLst/>
          </a:prstGeom>
          <a:solidFill>
            <a:srgbClr val="FFFFFF"/>
          </a:solidFill>
          <a:ln w="12700">
            <a:solidFill>
              <a:srgbClr val="B4C0AD"/>
            </a:solidFill>
            <a:prstDash val="solid"/>
          </a:ln>
        </p:spPr>
      </p:sp>
      <p:sp>
        <p:nvSpPr>
          <p:cNvPr id="15" name="Shape 13"/>
          <p:cNvSpPr/>
          <p:nvPr/>
        </p:nvSpPr>
        <p:spPr>
          <a:xfrm>
            <a:off x="457200" y="4023360"/>
            <a:ext cx="82296" cy="1188720"/>
          </a:xfrm>
          <a:prstGeom prst="rect">
            <a:avLst/>
          </a:prstGeom>
          <a:solidFill>
            <a:srgbClr val="9BD12E"/>
          </a:solidFill>
          <a:ln w="12700">
            <a:solidFill>
              <a:srgbClr val="9BD12E"/>
            </a:solidFill>
            <a:prstDash val="solid"/>
          </a:ln>
        </p:spPr>
      </p:sp>
      <p:sp>
        <p:nvSpPr>
          <p:cNvPr id="16" name="Text 14"/>
          <p:cNvSpPr/>
          <p:nvPr/>
        </p:nvSpPr>
        <p:spPr>
          <a:xfrm>
            <a:off x="731520" y="4069080"/>
            <a:ext cx="10881360" cy="1097280"/>
          </a:xfrm>
          <a:prstGeom prst="rect">
            <a:avLst/>
          </a:prstGeom>
          <a:noFill/>
          <a:ln/>
        </p:spPr>
        <p:txBody>
          <a:bodyPr wrap="square" lIns="0" tIns="0" rIns="0" bIns="0" rtlCol="0" anchor="ctr"/>
          <a:lstStyle/>
          <a:p>
            <a:pPr indent="0" marL="0">
              <a:spcAft>
                <a:spcPts val="300"/>
              </a:spcAft>
              <a:buNone/>
            </a:pPr>
            <a:r>
              <a:rPr lang="en-US" sz="1500" b="1" dirty="0">
                <a:solidFill>
                  <a:srgbClr val="1E2B22"/>
                </a:solidFill>
              </a:rPr>
              <a:t>Not an opinion: </a:t>
            </a:r>
            <a:pPr indent="0" marL="0">
              <a:spcAft>
                <a:spcPts val="300"/>
              </a:spcAft>
              <a:buNone/>
            </a:pPr>
            <a:r>
              <a:rPr lang="en-US" sz="1500" dirty="0">
                <a:solidFill>
                  <a:srgbClr val="1E2B22"/>
                </a:solidFill>
              </a:rPr>
              <a:t>AI tools generated the code, and it was run against acceptance tests written beforehand.</a:t>
            </a:r>
            <a:endParaRPr lang="en-US" sz="1500" dirty="0"/>
          </a:p>
          <a:p>
            <a:pPr indent="0" marL="0">
              <a:spcAft>
                <a:spcPts val="300"/>
              </a:spcAft>
              <a:buNone/>
            </a:pPr>
            <a:r>
              <a:rPr lang="en-US" sz="1500" b="1" dirty="0">
                <a:solidFill>
                  <a:srgbClr val="1E2B22"/>
                </a:solidFill>
              </a:rPr>
              <a:t>Robust: </a:t>
            </a:r>
            <a:pPr indent="0" marL="0">
              <a:spcAft>
                <a:spcPts val="300"/>
              </a:spcAft>
              <a:buNone/>
            </a:pPr>
            <a:r>
              <a:rPr lang="en-US" sz="1500" dirty="0">
                <a:solidFill>
                  <a:srgbClr val="1E2B22"/>
                </a:solidFill>
              </a:rPr>
              <a:t>held across three generators from two vendors and three prompt styles.</a:t>
            </a:r>
            <a:endParaRPr lang="en-US" sz="1500" dirty="0"/>
          </a:p>
          <a:p>
            <a:pPr indent="0" marL="0">
              <a:spcAft>
                <a:spcPts val="300"/>
              </a:spcAft>
              <a:buNone/>
            </a:pPr>
            <a:r>
              <a:rPr lang="en-US" sz="1500" b="1" dirty="0">
                <a:solidFill>
                  <a:srgbClr val="1E2B22"/>
                </a:solidFill>
              </a:rPr>
              <a:t>No prompt fixes it: </a:t>
            </a:r>
            <a:pPr indent="0" marL="0">
              <a:spcAft>
                <a:spcPts val="300"/>
              </a:spcAft>
              <a:buNone/>
            </a:pPr>
            <a:r>
              <a:rPr lang="en-US" sz="1500" dirty="0">
                <a:solidFill>
                  <a:srgbClr val="1E2B22"/>
                </a:solidFill>
              </a:rPr>
              <a:t>better prompting helped untidy diagrams, never the Level 1 ones; it cannot add guards and failure paths the diagram never had.</a:t>
            </a:r>
            <a:endParaRPr lang="en-US" sz="1500" dirty="0"/>
          </a:p>
        </p:txBody>
      </p:sp>
      <p:sp>
        <p:nvSpPr>
          <p:cNvPr id="17" name="Text 15"/>
          <p:cNvSpPr/>
          <p:nvPr/>
        </p:nvSpPr>
        <p:spPr>
          <a:xfrm>
            <a:off x="457200" y="5321808"/>
            <a:ext cx="11292840" cy="365760"/>
          </a:xfrm>
          <a:prstGeom prst="rect">
            <a:avLst/>
          </a:prstGeom>
          <a:noFill/>
          <a:ln/>
        </p:spPr>
        <p:txBody>
          <a:bodyPr wrap="square" lIns="0" tIns="0" rIns="0" bIns="0" rtlCol="0" anchor="ctr"/>
          <a:lstStyle/>
          <a:p>
            <a:pPr indent="0" marL="0">
              <a:buNone/>
            </a:pPr>
            <a:r>
              <a:rPr lang="en-US" sz="1400" b="1" dirty="0">
                <a:solidFill>
                  <a:srgbClr val="1E2B22"/>
                </a:solidFill>
              </a:rPr>
              <a:t>Scope: </a:t>
            </a:r>
            <a:pPr indent="0" marL="0">
              <a:buNone/>
            </a:pPr>
            <a:r>
              <a:rPr lang="en-US" sz="1400" dirty="0">
                <a:solidFill>
                  <a:srgbClr val="4A5A4E"/>
                </a:solidFill>
              </a:rPr>
              <a:t>sequence diagrams and AI-generated code only. </a:t>
            </a:r>
            <a:pPr indent="0" marL="0">
              <a:buNone/>
            </a:pPr>
            <a:r>
              <a:rPr lang="en-US" sz="1400" b="1" dirty="0">
                <a:solidFill>
                  <a:srgbClr val="1E2B22"/>
                </a:solidFill>
              </a:rPr>
              <a:t>Expected, not measured: </a:t>
            </a:r>
            <a:pPr indent="0" marL="0">
              <a:buNone/>
            </a:pPr>
            <a:r>
              <a:rPr lang="en-US" sz="1400" dirty="0">
                <a:solidFill>
                  <a:srgbClr val="4A5A4E"/>
                </a:solidFill>
              </a:rPr>
              <a:t>less rework and a shorter lead time; a PoC is how we would find out.</a:t>
            </a:r>
            <a:endParaRPr lang="en-US" sz="1400" dirty="0"/>
          </a:p>
        </p:txBody>
      </p:sp>
      <p:sp>
        <p:nvSpPr>
          <p:cNvPr id="18" name="Text 16"/>
          <p:cNvSpPr/>
          <p:nvPr/>
        </p:nvSpPr>
        <p:spPr>
          <a:xfrm>
            <a:off x="457200" y="5687568"/>
            <a:ext cx="11292840" cy="310896"/>
          </a:xfrm>
          <a:prstGeom prst="rect">
            <a:avLst/>
          </a:prstGeom>
          <a:noFill/>
          <a:ln/>
        </p:spPr>
        <p:txBody>
          <a:bodyPr wrap="square" lIns="0" tIns="0" rIns="0" bIns="0" rtlCol="0" anchor="ctr"/>
          <a:lstStyle/>
          <a:p>
            <a:pPr indent="0" marL="0">
              <a:buNone/>
            </a:pPr>
            <a:r>
              <a:rPr lang="en-US" sz="1300" b="1" dirty="0">
                <a:solidFill>
                  <a:srgbClr val="1E2B22"/>
                </a:solidFill>
              </a:rPr>
              <a:t>Source: </a:t>
            </a:r>
            <a:pPr indent="0" marL="0">
              <a:buNone/>
            </a:pPr>
            <a:r>
              <a:rPr lang="en-US" sz="1300" dirty="0">
                <a:solidFill>
                  <a:srgbClr val="4A5A4E"/>
                </a:solidFill>
              </a:rPr>
              <a:t>github.com/fdurieux/pumllint · </a:t>
            </a:r>
            <a:pPr indent="0" marL="0">
              <a:buNone/>
            </a:pPr>
            <a:r>
              <a:rPr lang="en-US" sz="1300" u="sng" dirty="0">
                <a:solidFill>
                  <a:srgbClr val="3E6B48"/>
                </a:solidFill>
                <a:hlinkClick r:id="rId1" invalidUrl="" action="" tgtFrame="" tooltip="" history="1" highlightClick="0" endSnd="0">
                  <a:extLst>
                    <a:ext uri="{A12FA001-AC4F-418D-AE19-62706E023703}">
                      <ahyp:hlinkClr xmlns:ahyp="http://schemas.microsoft.com/office/drawing/2018/hyperlinkcolor" val="tx"/>
                    </a:ext>
                  </a:extLst>
                </a:hlinkClick>
              </a:rPr>
              <a:t>EVIDENCE.md</a:t>
            </a:r>
            <a:pPr indent="0" marL="0">
              <a:buNone/>
            </a:pPr>
            <a:r>
              <a:rPr lang="en-US" sz="1300" dirty="0">
                <a:solidFill>
                  <a:srgbClr val="4A5A4E"/>
                </a:solidFill>
              </a:rPr>
              <a:t>, "What the product may claim" · in plain English: </a:t>
            </a:r>
            <a:pPr indent="0" marL="0">
              <a:buNone/>
            </a:pPr>
            <a:r>
              <a:rPr lang="en-US" sz="1300" u="sng" dirty="0">
                <a:solidFill>
                  <a:srgbClr val="3E6B48"/>
                </a:solidFill>
                <a:hlinkClick r:id="rId2" invalidUrl="" action="" tgtFrame="" tooltip="" history="1" highlightClick="0" endSnd="0">
                  <a:extLst>
                    <a:ext uri="{A12FA001-AC4F-418D-AE19-62706E023703}">
                      <ahyp:hlinkClr xmlns:ahyp="http://schemas.microsoft.com/office/drawing/2018/hyperlinkcolor" val="tx"/>
                    </a:ext>
                  </a:extLst>
                </a:hlinkClick>
              </a:rPr>
              <a:t>docs/evidence-explained.md</a:t>
            </a:r>
            <a:pPr indent="0" marL="0">
              <a:buNone/>
            </a:pPr>
            <a:r>
              <a:rPr lang="en-US" sz="1300" dirty="0">
                <a:solidFill>
                  <a:srgbClr val="4A5A4E"/>
                </a:solidFill>
              </a:rPr>
              <a:t>, "Verdict 1"</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② The contribution · pumllint and SonarQube, compared as linters</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The same pattern you already trust on code</a:t>
            </a:r>
            <a:endParaRPr lang="en-US" sz="40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57200" y="1600200"/>
          <a:ext cx="7589520" cy="914400"/>
        </p:xfrm>
        <a:graphic>
          <a:graphicData uri="http://schemas.openxmlformats.org/drawingml/2006/table">
            <a:tbl>
              <a:tblPr/>
              <a:tblGrid>
                <a:gridCol w="1600200"/>
                <a:gridCol w="3154680"/>
                <a:gridCol w="2834640"/>
              </a:tblGrid>
              <a:tr h="402336">
                <a:tc>
                  <a:txBody>
                    <a:bodyPr/>
                    <a:lstStyle/>
                    <a:p>
                      <a:pPr indent="0" marL="0">
                        <a:buNone/>
                      </a:pP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F7F8F5"/>
                    </a:solidFill>
                  </a:tcPr>
                </a:tc>
                <a:tc>
                  <a:txBody>
                    <a:bodyPr/>
                    <a:lstStyle/>
                    <a:p>
                      <a:pPr indent="0" marL="0">
                        <a:buNone/>
                      </a:pPr>
                      <a:r>
                        <a:rPr lang="en-US" sz="1500" b="1" dirty="0">
                          <a:solidFill>
                            <a:srgbClr val="FFFFFF"/>
                          </a:solidFill>
                        </a:rPr>
                        <a:t>pumllint · on diagrams</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500" b="1" dirty="0">
                          <a:solidFill>
                            <a:srgbClr val="FFFFFF"/>
                          </a:solidFill>
                        </a:rPr>
                        <a:t>SonarQube · on code</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7A7A7A"/>
                    </a:solidFill>
                  </a:tcPr>
                </a:tc>
              </a:tr>
              <a:tr h="402336">
                <a:tc>
                  <a:txBody>
                    <a:bodyPr/>
                    <a:lstStyle/>
                    <a:p>
                      <a:pPr indent="0" marL="0">
                        <a:buNone/>
                      </a:pPr>
                      <a:r>
                        <a:rPr lang="en-US" sz="1500" b="1" dirty="0">
                          <a:solidFill>
                            <a:srgbClr val="3E6B48"/>
                          </a:solidFill>
                        </a:rPr>
                        <a:t>Analyses</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F7F8F5"/>
                    </a:solidFill>
                  </a:tcPr>
                </a:tc>
                <a:tc>
                  <a:txBody>
                    <a:bodyPr/>
                    <a:lstStyle/>
                    <a:p>
                      <a:pPr indent="0" marL="0">
                        <a:buNone/>
                      </a:pPr>
                      <a:r>
                        <a:rPr lang="en-US" sz="1500" dirty="0">
                          <a:solidFill>
                            <a:srgbClr val="1E2B22"/>
                          </a:solidFill>
                        </a:rPr>
                        <a:t>diagram semantics, one diagram and across the set</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500" dirty="0">
                          <a:solidFill>
                            <a:srgbClr val="4A4A4A"/>
                          </a:solidFill>
                        </a:rPr>
                        <a:t>code: control and data flow, security</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ECECEA"/>
                    </a:solidFill>
                  </a:tcPr>
                </a:tc>
              </a:tr>
              <a:tr h="402336">
                <a:tc>
                  <a:txBody>
                    <a:bodyPr/>
                    <a:lstStyle/>
                    <a:p>
                      <a:pPr indent="0" marL="0">
                        <a:buNone/>
                      </a:pPr>
                      <a:r>
                        <a:rPr lang="en-US" sz="1500" b="1" dirty="0">
                          <a:solidFill>
                            <a:srgbClr val="3E6B48"/>
                          </a:solidFill>
                        </a:rPr>
                        <a:t>Detects</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F7F8F5"/>
                    </a:solidFill>
                  </a:tcPr>
                </a:tc>
                <a:tc>
                  <a:txBody>
                    <a:bodyPr/>
                    <a:lstStyle/>
                    <a:p>
                      <a:pPr indent="0" marL="0">
                        <a:buNone/>
                      </a:pPr>
                      <a:r>
                        <a:rPr lang="en-US" sz="1500" dirty="0">
                          <a:solidFill>
                            <a:srgbClr val="1E2B22"/>
                          </a:solidFill>
                        </a:rPr>
                        <a:t>model smells</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500" dirty="0">
                          <a:solidFill>
                            <a:srgbClr val="4A4A4A"/>
                          </a:solidFill>
                        </a:rPr>
                        <a:t>bugs, vulnerabilities, code smells</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E2E2DF"/>
                    </a:solidFill>
                  </a:tcPr>
                </a:tc>
              </a:tr>
              <a:tr h="402336">
                <a:tc>
                  <a:txBody>
                    <a:bodyPr/>
                    <a:lstStyle/>
                    <a:p>
                      <a:pPr indent="0" marL="0">
                        <a:buNone/>
                      </a:pPr>
                      <a:r>
                        <a:rPr lang="en-US" sz="1500" b="1" dirty="0">
                          <a:solidFill>
                            <a:srgbClr val="3E6B48"/>
                          </a:solidFill>
                        </a:rPr>
                        <a:t>Rates</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F7F8F5"/>
                    </a:solidFill>
                  </a:tcPr>
                </a:tc>
                <a:tc>
                  <a:txBody>
                    <a:bodyPr/>
                    <a:lstStyle/>
                    <a:p>
                      <a:pPr indent="0" marL="0">
                        <a:buNone/>
                      </a:pPr>
                      <a:r>
                        <a:rPr lang="en-US" sz="1500" dirty="0">
                          <a:solidFill>
                            <a:srgbClr val="1E2B22"/>
                          </a:solidFill>
                        </a:rPr>
                        <a:t>maturity level 1–5</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500" dirty="0">
                          <a:solidFill>
                            <a:srgbClr val="4A4A4A"/>
                          </a:solidFill>
                        </a:rPr>
                        <a:t>ratings A–E</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ECECEA"/>
                    </a:solidFill>
                  </a:tcPr>
                </a:tc>
              </a:tr>
              <a:tr h="402336">
                <a:tc>
                  <a:txBody>
                    <a:bodyPr/>
                    <a:lstStyle/>
                    <a:p>
                      <a:pPr indent="0" marL="0">
                        <a:buNone/>
                      </a:pPr>
                      <a:r>
                        <a:rPr lang="en-US" sz="1500" b="1" dirty="0">
                          <a:solidFill>
                            <a:srgbClr val="3E6B48"/>
                          </a:solidFill>
                        </a:rPr>
                        <a:t>Gates</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F7F8F5"/>
                    </a:solidFill>
                  </a:tcPr>
                </a:tc>
                <a:tc>
                  <a:txBody>
                    <a:bodyPr/>
                    <a:lstStyle/>
                    <a:p>
                      <a:pPr indent="0" marL="0">
                        <a:buNone/>
                      </a:pPr>
                      <a:r>
                        <a:rPr lang="en-US" sz="1400" dirty="0">
                          <a:solidFill>
                            <a:srgbClr val="1E2B22"/>
                          </a:solidFill>
                          <a:latin typeface="Consolas" pitchFamily="34" charset="0"/>
                          <a:ea typeface="Consolas" pitchFamily="34" charset="-122"/>
                          <a:cs typeface="Consolas" pitchFamily="34" charset="-120"/>
                        </a:rPr>
                        <a:t>--min-level</a:t>
                      </a:r>
                      <a:endParaRPr lang="en-US" sz="1400" dirty="0">
                        <a:latin typeface="Consolas" charset="0"/>
                        <a:ea typeface="Consolas" charset="0"/>
                        <a:cs typeface="Consolas" charset="0"/>
                      </a:endParaRPr>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500" dirty="0">
                          <a:solidFill>
                            <a:srgbClr val="4A4A4A"/>
                          </a:solidFill>
                        </a:rPr>
                        <a:t>quality gate on new code</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E2E2DF"/>
                    </a:solidFill>
                  </a:tcPr>
                </a:tc>
              </a:tr>
              <a:tr h="402336">
                <a:tc>
                  <a:txBody>
                    <a:bodyPr/>
                    <a:lstStyle/>
                    <a:p>
                      <a:pPr indent="0" marL="0">
                        <a:buNone/>
                      </a:pPr>
                      <a:r>
                        <a:rPr lang="en-US" sz="1500" b="1" dirty="0">
                          <a:solidFill>
                            <a:srgbClr val="3E6B48"/>
                          </a:solidFill>
                        </a:rPr>
                        <a:t>Existing debt</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F7F8F5"/>
                    </a:solidFill>
                  </a:tcPr>
                </a:tc>
                <a:tc>
                  <a:txBody>
                    <a:bodyPr/>
                    <a:lstStyle/>
                    <a:p>
                      <a:pPr indent="0" marL="0">
                        <a:buNone/>
                      </a:pPr>
                      <a:r>
                        <a:rPr lang="en-US" sz="1500" dirty="0">
                          <a:solidFill>
                            <a:srgbClr val="1E2B22"/>
                          </a:solidFill>
                        </a:rPr>
                        <a:t>ratchet: no diagram may get worse</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500" dirty="0">
                          <a:solidFill>
                            <a:srgbClr val="4A4A4A"/>
                          </a:solidFill>
                        </a:rPr>
                        <a:t>Clean as You Code</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ECECEA"/>
                    </a:solidFill>
                  </a:tcPr>
                </a:tc>
              </a:tr>
              <a:tr h="402336">
                <a:tc>
                  <a:txBody>
                    <a:bodyPr/>
                    <a:lstStyle/>
                    <a:p>
                      <a:pPr indent="0" marL="0">
                        <a:buNone/>
                      </a:pPr>
                      <a:r>
                        <a:rPr lang="en-US" sz="1500" b="1" dirty="0">
                          <a:solidFill>
                            <a:srgbClr val="3E6B48"/>
                          </a:solidFill>
                        </a:rPr>
                        <a:t>Runs in</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F7F8F5"/>
                    </a:solidFill>
                  </a:tcPr>
                </a:tc>
                <a:tc>
                  <a:txBody>
                    <a:bodyPr/>
                    <a:lstStyle/>
                    <a:p>
                      <a:pPr indent="0" marL="0">
                        <a:buNone/>
                      </a:pPr>
                      <a:r>
                        <a:rPr lang="en-US" sz="1500" dirty="0">
                          <a:solidFill>
                            <a:srgbClr val="1E2B22"/>
                          </a:solidFill>
                        </a:rPr>
                        <a:t>editor (LSP) · command line · CI</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500" dirty="0">
                          <a:solidFill>
                            <a:srgbClr val="4A4A4A"/>
                          </a:solidFill>
                        </a:rPr>
                        <a:t>IDE · CI scanner · server</a:t>
                      </a:r>
                      <a:endParaRPr lang="en-US" sz="1500" dirty="0"/>
                    </a:p>
                  </a:txBody>
                  <a:tcPr marL="73152" marR="73152" marT="73152" marB="73152"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E2E2DF"/>
                    </a:solidFill>
                  </a:tcPr>
                </a:tc>
              </a:tr>
            </a:tbl>
          </a:graphicData>
        </a:graphic>
      </p:graphicFrame>
      <p:sp>
        <p:nvSpPr>
          <p:cNvPr id="5" name="Shape 2"/>
          <p:cNvSpPr/>
          <p:nvPr/>
        </p:nvSpPr>
        <p:spPr>
          <a:xfrm>
            <a:off x="8275320" y="1600200"/>
            <a:ext cx="3474720" cy="3035808"/>
          </a:xfrm>
          <a:prstGeom prst="rect">
            <a:avLst/>
          </a:prstGeom>
          <a:solidFill>
            <a:srgbClr val="D5DDD0"/>
          </a:solidFill>
          <a:ln w="12700">
            <a:solidFill>
              <a:srgbClr val="D5DDD0"/>
            </a:solidFill>
            <a:prstDash val="solid"/>
          </a:ln>
        </p:spPr>
      </p:sp>
      <p:sp>
        <p:nvSpPr>
          <p:cNvPr id="6" name="Shape 3"/>
          <p:cNvSpPr/>
          <p:nvPr/>
        </p:nvSpPr>
        <p:spPr>
          <a:xfrm>
            <a:off x="8275320" y="1600200"/>
            <a:ext cx="3474720" cy="402336"/>
          </a:xfrm>
          <a:prstGeom prst="rect">
            <a:avLst/>
          </a:prstGeom>
          <a:solidFill>
            <a:srgbClr val="1E2B22"/>
          </a:solidFill>
          <a:ln w="12700">
            <a:solidFill>
              <a:srgbClr val="1E2B22"/>
            </a:solidFill>
            <a:prstDash val="solid"/>
          </a:ln>
        </p:spPr>
      </p:sp>
      <p:sp>
        <p:nvSpPr>
          <p:cNvPr id="7" name="Text 4"/>
          <p:cNvSpPr/>
          <p:nvPr/>
        </p:nvSpPr>
        <p:spPr>
          <a:xfrm>
            <a:off x="8412480" y="1600200"/>
            <a:ext cx="3200400" cy="402336"/>
          </a:xfrm>
          <a:prstGeom prst="rect">
            <a:avLst/>
          </a:prstGeom>
          <a:noFill/>
          <a:ln/>
        </p:spPr>
        <p:txBody>
          <a:bodyPr wrap="square" lIns="0" tIns="0" rIns="0" bIns="0" rtlCol="0" anchor="ctr"/>
          <a:lstStyle/>
          <a:p>
            <a:pPr indent="0" marL="0">
              <a:buNone/>
            </a:pPr>
            <a:r>
              <a:rPr lang="en-US" sz="1500" b="1" dirty="0">
                <a:solidFill>
                  <a:srgbClr val="FFFFFF"/>
                </a:solidFill>
              </a:rPr>
              <a:t>Where they meet</a:t>
            </a:r>
            <a:endParaRPr lang="en-US" sz="1500" dirty="0"/>
          </a:p>
        </p:txBody>
      </p:sp>
      <p:sp>
        <p:nvSpPr>
          <p:cNvPr id="8" name="Shape 5"/>
          <p:cNvSpPr/>
          <p:nvPr/>
        </p:nvSpPr>
        <p:spPr>
          <a:xfrm>
            <a:off x="8412480" y="2459736"/>
            <a:ext cx="1143000" cy="457200"/>
          </a:xfrm>
          <a:prstGeom prst="rect">
            <a:avLst/>
          </a:prstGeom>
          <a:solidFill>
            <a:srgbClr val="1E2B22"/>
          </a:solidFill>
          <a:ln w="12700">
            <a:solidFill>
              <a:srgbClr val="1E2B22"/>
            </a:solidFill>
            <a:prstDash val="solid"/>
          </a:ln>
        </p:spPr>
      </p:sp>
      <p:sp>
        <p:nvSpPr>
          <p:cNvPr id="9" name="Text 6"/>
          <p:cNvSpPr/>
          <p:nvPr/>
        </p:nvSpPr>
        <p:spPr>
          <a:xfrm>
            <a:off x="8412480" y="2459736"/>
            <a:ext cx="1143000" cy="457200"/>
          </a:xfrm>
          <a:prstGeom prst="rect">
            <a:avLst/>
          </a:prstGeom>
          <a:noFill/>
          <a:ln/>
        </p:spPr>
        <p:txBody>
          <a:bodyPr wrap="square" lIns="0" tIns="0" rIns="0" bIns="0" rtlCol="0" anchor="ctr"/>
          <a:lstStyle/>
          <a:p>
            <a:pPr algn="ctr" indent="0" marL="0">
              <a:buNone/>
            </a:pPr>
            <a:r>
              <a:rPr lang="en-US" sz="1400" b="1" dirty="0">
                <a:solidFill>
                  <a:srgbClr val="FFFFFF"/>
                </a:solidFill>
              </a:rPr>
              <a:t>pumllint</a:t>
            </a:r>
            <a:endParaRPr lang="en-US" sz="1400" dirty="0"/>
          </a:p>
        </p:txBody>
      </p:sp>
      <p:sp>
        <p:nvSpPr>
          <p:cNvPr id="10" name="Shape 7"/>
          <p:cNvSpPr/>
          <p:nvPr/>
        </p:nvSpPr>
        <p:spPr>
          <a:xfrm>
            <a:off x="10469880" y="2459736"/>
            <a:ext cx="1143000" cy="457200"/>
          </a:xfrm>
          <a:prstGeom prst="rect">
            <a:avLst/>
          </a:prstGeom>
          <a:solidFill>
            <a:srgbClr val="7A7A7A"/>
          </a:solidFill>
          <a:ln w="12700">
            <a:solidFill>
              <a:srgbClr val="7A7A7A"/>
            </a:solidFill>
            <a:prstDash val="solid"/>
          </a:ln>
        </p:spPr>
      </p:sp>
      <p:sp>
        <p:nvSpPr>
          <p:cNvPr id="11" name="Text 8"/>
          <p:cNvSpPr/>
          <p:nvPr/>
        </p:nvSpPr>
        <p:spPr>
          <a:xfrm>
            <a:off x="10469880" y="2459736"/>
            <a:ext cx="1143000" cy="457200"/>
          </a:xfrm>
          <a:prstGeom prst="rect">
            <a:avLst/>
          </a:prstGeom>
          <a:noFill/>
          <a:ln/>
        </p:spPr>
        <p:txBody>
          <a:bodyPr wrap="square" lIns="0" tIns="0" rIns="0" bIns="0" rtlCol="0" anchor="ctr"/>
          <a:lstStyle/>
          <a:p>
            <a:pPr algn="ctr" indent="0" marL="0">
              <a:buNone/>
            </a:pPr>
            <a:r>
              <a:rPr lang="en-US" sz="1400" b="1" dirty="0">
                <a:solidFill>
                  <a:srgbClr val="FFFFFF"/>
                </a:solidFill>
              </a:rPr>
              <a:t>SonarQube</a:t>
            </a:r>
            <a:endParaRPr lang="en-US" sz="1400" dirty="0"/>
          </a:p>
        </p:txBody>
      </p:sp>
      <p:sp>
        <p:nvSpPr>
          <p:cNvPr id="12" name="Shape 9"/>
          <p:cNvSpPr/>
          <p:nvPr/>
        </p:nvSpPr>
        <p:spPr>
          <a:xfrm>
            <a:off x="9601200" y="2688336"/>
            <a:ext cx="822960" cy="0"/>
          </a:xfrm>
          <a:prstGeom prst="line">
            <a:avLst/>
          </a:prstGeom>
          <a:noFill/>
          <a:ln w="19050">
            <a:solidFill>
              <a:srgbClr val="1E2B22"/>
            </a:solidFill>
            <a:prstDash val="solid"/>
            <a:tailEnd type="triangle"/>
          </a:ln>
        </p:spPr>
      </p:sp>
      <p:sp>
        <p:nvSpPr>
          <p:cNvPr id="13" name="Text 10"/>
          <p:cNvSpPr/>
          <p:nvPr/>
        </p:nvSpPr>
        <p:spPr>
          <a:xfrm>
            <a:off x="9555480" y="2185416"/>
            <a:ext cx="914400" cy="256032"/>
          </a:xfrm>
          <a:prstGeom prst="rect">
            <a:avLst/>
          </a:prstGeom>
          <a:noFill/>
          <a:ln/>
        </p:spPr>
        <p:txBody>
          <a:bodyPr wrap="square" lIns="0" tIns="0" rIns="0" bIns="0" rtlCol="0" anchor="ctr"/>
          <a:lstStyle/>
          <a:p>
            <a:pPr algn="ctr" indent="0" marL="0">
              <a:buNone/>
            </a:pPr>
            <a:r>
              <a:rPr lang="en-US" sz="1200" dirty="0">
                <a:solidFill>
                  <a:srgbClr val="1E2B22"/>
                </a:solidFill>
                <a:latin typeface="Consolas" pitchFamily="34" charset="0"/>
                <a:ea typeface="Consolas" pitchFamily="34" charset="-122"/>
                <a:cs typeface="Consolas" pitchFamily="34" charset="-120"/>
              </a:rPr>
              <a:t>-f sonar</a:t>
            </a:r>
            <a:endParaRPr lang="en-US" sz="1200" dirty="0"/>
          </a:p>
        </p:txBody>
      </p:sp>
      <p:sp>
        <p:nvSpPr>
          <p:cNvPr id="14" name="Text 11"/>
          <p:cNvSpPr/>
          <p:nvPr/>
        </p:nvSpPr>
        <p:spPr>
          <a:xfrm>
            <a:off x="8412480" y="3054096"/>
            <a:ext cx="3200400" cy="1490472"/>
          </a:xfrm>
          <a:prstGeom prst="rect">
            <a:avLst/>
          </a:prstGeom>
          <a:noFill/>
          <a:ln/>
        </p:spPr>
        <p:txBody>
          <a:bodyPr wrap="square" lIns="0" tIns="0" rIns="0" bIns="0" rtlCol="0" anchor="t"/>
          <a:lstStyle/>
          <a:p>
            <a:pPr indent="0" marL="0">
              <a:spcAft>
                <a:spcPts val="600"/>
              </a:spcAft>
              <a:buNone/>
            </a:pPr>
            <a:r>
              <a:rPr lang="en-US" sz="1400" b="1" dirty="0">
                <a:solidFill>
                  <a:srgbClr val="3E6B48"/>
                </a:solidFill>
              </a:rPr>
              <a:t>✓ </a:t>
            </a:r>
            <a:pPr indent="0" marL="0">
              <a:spcAft>
                <a:spcPts val="600"/>
              </a:spcAft>
              <a:buNone/>
            </a:pPr>
            <a:r>
              <a:rPr lang="en-US" sz="1400" dirty="0">
                <a:solidFill>
                  <a:srgbClr val="1E2B22"/>
                </a:solidFill>
              </a:rPr>
              <a:t>Findings flow in: one dashboard, PR comments</a:t>
            </a:r>
            <a:endParaRPr lang="en-US" sz="1400" dirty="0"/>
          </a:p>
          <a:p>
            <a:pPr indent="0" marL="0">
              <a:spcAft>
                <a:spcPts val="600"/>
              </a:spcAft>
              <a:buNone/>
            </a:pPr>
            <a:r>
              <a:rPr lang="en-US" sz="1400" b="1" dirty="0">
                <a:solidFill>
                  <a:srgbClr val="B03A2E"/>
                </a:solidFill>
              </a:rPr>
              <a:t>✗ </a:t>
            </a:r>
            <a:pPr indent="0" marL="0">
              <a:spcAft>
                <a:spcPts val="600"/>
              </a:spcAft>
              <a:buNone/>
            </a:pPr>
            <a:r>
              <a:rPr lang="en-US" sz="1400" dirty="0">
                <a:solidFill>
                  <a:srgbClr val="1E2B22"/>
                </a:solidFill>
              </a:rPr>
              <a:t>SonarQube does not analyse diagrams</a:t>
            </a:r>
            <a:endParaRPr lang="en-US" sz="1400" dirty="0"/>
          </a:p>
          <a:p>
            <a:pPr indent="0" marL="0">
              <a:spcAft>
                <a:spcPts val="600"/>
              </a:spcAft>
              <a:buNone/>
            </a:pPr>
            <a:r>
              <a:rPr lang="en-US" sz="1400" b="1" dirty="0">
                <a:solidFill>
                  <a:srgbClr val="3E6B48"/>
                </a:solidFill>
              </a:rPr>
              <a:t>► </a:t>
            </a:r>
            <a:pPr indent="0" marL="0">
              <a:spcAft>
                <a:spcPts val="600"/>
              </a:spcAft>
              <a:buNone/>
            </a:pPr>
            <a:r>
              <a:rPr lang="en-US" sz="1400" dirty="0">
                <a:solidFill>
                  <a:srgbClr val="1E2B22"/>
                </a:solidFill>
              </a:rPr>
              <a:t>The maturity gate stays in pumllint</a:t>
            </a:r>
            <a:endParaRPr lang="en-US" sz="1400" dirty="0"/>
          </a:p>
        </p:txBody>
      </p:sp>
      <p:sp>
        <p:nvSpPr>
          <p:cNvPr id="15" name="Shape 12"/>
          <p:cNvSpPr/>
          <p:nvPr/>
        </p:nvSpPr>
        <p:spPr>
          <a:xfrm>
            <a:off x="457200" y="4910328"/>
            <a:ext cx="11292840" cy="822960"/>
          </a:xfrm>
          <a:prstGeom prst="rect">
            <a:avLst/>
          </a:prstGeom>
          <a:solidFill>
            <a:srgbClr val="9BD12E"/>
          </a:solidFill>
          <a:ln w="12700">
            <a:solidFill>
              <a:srgbClr val="9BD12E"/>
            </a:solidFill>
            <a:prstDash val="solid"/>
          </a:ln>
        </p:spPr>
      </p:sp>
      <p:sp>
        <p:nvSpPr>
          <p:cNvPr id="16" name="Text 13"/>
          <p:cNvSpPr/>
          <p:nvPr/>
        </p:nvSpPr>
        <p:spPr>
          <a:xfrm>
            <a:off x="685800" y="4910328"/>
            <a:ext cx="10835640" cy="822960"/>
          </a:xfrm>
          <a:prstGeom prst="rect">
            <a:avLst/>
          </a:prstGeom>
          <a:noFill/>
          <a:ln/>
        </p:spPr>
        <p:txBody>
          <a:bodyPr wrap="square" lIns="0" tIns="0" rIns="0" bIns="0" rtlCol="0" anchor="ctr"/>
          <a:lstStyle/>
          <a:p>
            <a:pPr indent="0" marL="0">
              <a:buNone/>
            </a:pPr>
            <a:r>
              <a:rPr lang="en-US" sz="2100" b="1" dirty="0">
                <a:solidFill>
                  <a:srgbClr val="1E2B22"/>
                </a:solidFill>
              </a:rPr>
              <a:t>Question: </a:t>
            </a:r>
            <a:pPr indent="0" marL="0">
              <a:buNone/>
            </a:pPr>
            <a:r>
              <a:rPr lang="en-US" sz="2100" dirty="0">
                <a:solidFill>
                  <a:srgbClr val="1E2B22"/>
                </a:solidFill>
              </a:rPr>
              <a:t>Which of these would you trust a tool to decide, and which stays a human review?</a:t>
            </a:r>
            <a:endParaRPr lang="en-US" sz="2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8F5"/>
        </a:solidFill>
      </p:bgPr>
    </p:bg>
    <p:spTree>
      <p:nvGrpSpPr>
        <p:cNvPr id="1" name=""/>
        <p:cNvGrpSpPr/>
        <p:nvPr/>
      </p:nvGrpSpPr>
      <p:grpSpPr>
        <a:xfrm>
          <a:off x="0" y="0"/>
          <a:ext cx="0" cy="0"/>
          <a:chOff x="0" y="0"/>
          <a:chExt cx="0" cy="0"/>
        </a:xfrm>
      </p:grpSpPr>
      <p:sp>
        <p:nvSpPr>
          <p:cNvPr id="2" name="!!subtitle"/>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③ The value · where we started</a:t>
            </a:r>
            <a:endParaRPr lang="en-US" sz="1800" dirty="0"/>
          </a:p>
        </p:txBody>
      </p:sp>
      <p:sp>
        <p:nvSpPr>
          <p:cNvPr id="3" name="!!title"/>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Today: reviewed by eye, found late</a:t>
            </a:r>
            <a:endParaRPr lang="en-US" sz="4000" dirty="0"/>
          </a:p>
        </p:txBody>
      </p:sp>
      <p:sp>
        <p:nvSpPr>
          <p:cNvPr id="4" name="!!vs-0-box"/>
          <p:cNvSpPr/>
          <p:nvPr/>
        </p:nvSpPr>
        <p:spPr>
          <a:xfrm>
            <a:off x="457200" y="2423160"/>
            <a:ext cx="1965960" cy="868680"/>
          </a:xfrm>
          <a:prstGeom prst="rect">
            <a:avLst/>
          </a:prstGeom>
          <a:solidFill>
            <a:srgbClr val="ECECEA"/>
          </a:solidFill>
          <a:ln w="15875">
            <a:solidFill>
              <a:srgbClr val="7A7A7A"/>
            </a:solidFill>
            <a:prstDash val="dash"/>
          </a:ln>
        </p:spPr>
      </p:sp>
      <p:sp>
        <p:nvSpPr>
          <p:cNvPr id="5" name="!!vs-0-head"/>
          <p:cNvSpPr/>
          <p:nvPr/>
        </p:nvSpPr>
        <p:spPr>
          <a:xfrm>
            <a:off x="457200" y="2423160"/>
            <a:ext cx="1965960" cy="411480"/>
          </a:xfrm>
          <a:prstGeom prst="rect">
            <a:avLst/>
          </a:prstGeom>
          <a:solidFill>
            <a:srgbClr val="7A7A7A"/>
          </a:solidFill>
          <a:ln w="12700">
            <a:solidFill>
              <a:srgbClr val="7A7A7A"/>
            </a:solidFill>
            <a:prstDash val="solid"/>
          </a:ln>
        </p:spPr>
      </p:sp>
      <p:sp>
        <p:nvSpPr>
          <p:cNvPr id="6" name="!!vs-0-name"/>
          <p:cNvSpPr/>
          <p:nvPr/>
        </p:nvSpPr>
        <p:spPr>
          <a:xfrm>
            <a:off x="54864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Customer journey</a:t>
            </a:r>
            <a:endParaRPr lang="en-US" sz="1600" dirty="0"/>
          </a:p>
        </p:txBody>
      </p:sp>
      <p:sp>
        <p:nvSpPr>
          <p:cNvPr id="7" name="!!vs-0-sub"/>
          <p:cNvSpPr/>
          <p:nvPr/>
        </p:nvSpPr>
        <p:spPr>
          <a:xfrm>
            <a:off x="548640" y="2834640"/>
            <a:ext cx="1783080" cy="457200"/>
          </a:xfrm>
          <a:prstGeom prst="rect">
            <a:avLst/>
          </a:prstGeom>
          <a:noFill/>
          <a:ln/>
        </p:spPr>
        <p:txBody>
          <a:bodyPr wrap="square" lIns="0" tIns="0" rIns="0" bIns="0" rtlCol="0" anchor="ctr"/>
          <a:lstStyle/>
          <a:p>
            <a:pPr indent="0" marL="0">
              <a:buNone/>
            </a:pPr>
            <a:r>
              <a:rPr lang="en-US" sz="1400" i="1" dirty="0">
                <a:solidFill>
                  <a:srgbClr val="7A7A7A"/>
                </a:solidFill>
              </a:rPr>
              <a:t>not linted</a:t>
            </a:r>
            <a:endParaRPr lang="en-US" sz="1400" dirty="0"/>
          </a:p>
        </p:txBody>
      </p:sp>
      <p:sp>
        <p:nvSpPr>
          <p:cNvPr id="8" name="!!vs-chev-0"/>
          <p:cNvSpPr/>
          <p:nvPr/>
        </p:nvSpPr>
        <p:spPr>
          <a:xfrm>
            <a:off x="2514600" y="2628900"/>
            <a:ext cx="182880" cy="457200"/>
          </a:xfrm>
          <a:prstGeom prst="chevron">
            <a:avLst/>
          </a:prstGeom>
          <a:solidFill>
            <a:srgbClr val="3E6B48"/>
          </a:solidFill>
          <a:ln w="12700">
            <a:solidFill>
              <a:srgbClr val="3E6B48"/>
            </a:solidFill>
            <a:prstDash val="solid"/>
          </a:ln>
        </p:spPr>
      </p:sp>
      <p:sp>
        <p:nvSpPr>
          <p:cNvPr id="9" name="!!vs-1-box"/>
          <p:cNvSpPr/>
          <p:nvPr/>
        </p:nvSpPr>
        <p:spPr>
          <a:xfrm>
            <a:off x="2788920" y="2423160"/>
            <a:ext cx="1965960" cy="868680"/>
          </a:xfrm>
          <a:prstGeom prst="rect">
            <a:avLst/>
          </a:prstGeom>
          <a:solidFill>
            <a:srgbClr val="D5DDD0"/>
          </a:solidFill>
          <a:ln w="9525">
            <a:solidFill>
              <a:srgbClr val="B4C0AD"/>
            </a:solidFill>
            <a:prstDash val="solid"/>
          </a:ln>
        </p:spPr>
      </p:sp>
      <p:sp>
        <p:nvSpPr>
          <p:cNvPr id="10" name="!!vs-1-head"/>
          <p:cNvSpPr/>
          <p:nvPr/>
        </p:nvSpPr>
        <p:spPr>
          <a:xfrm>
            <a:off x="2788920" y="2423160"/>
            <a:ext cx="1965960" cy="411480"/>
          </a:xfrm>
          <a:prstGeom prst="rect">
            <a:avLst/>
          </a:prstGeom>
          <a:solidFill>
            <a:srgbClr val="1E2B22"/>
          </a:solidFill>
          <a:ln w="12700">
            <a:solidFill>
              <a:srgbClr val="1E2B22"/>
            </a:solidFill>
            <a:prstDash val="solid"/>
          </a:ln>
        </p:spPr>
      </p:sp>
      <p:sp>
        <p:nvSpPr>
          <p:cNvPr id="11" name="!!vs-1-name"/>
          <p:cNvSpPr/>
          <p:nvPr/>
        </p:nvSpPr>
        <p:spPr>
          <a:xfrm>
            <a:off x="288036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Business process</a:t>
            </a:r>
            <a:endParaRPr lang="en-US" sz="1600" dirty="0"/>
          </a:p>
        </p:txBody>
      </p:sp>
      <p:sp>
        <p:nvSpPr>
          <p:cNvPr id="12" name="!!vs-1-sub"/>
          <p:cNvSpPr/>
          <p:nvPr/>
        </p:nvSpPr>
        <p:spPr>
          <a:xfrm>
            <a:off x="288036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activity diagrams</a:t>
            </a:r>
            <a:endParaRPr lang="en-US" sz="1400" dirty="0"/>
          </a:p>
        </p:txBody>
      </p:sp>
      <p:sp>
        <p:nvSpPr>
          <p:cNvPr id="13" name="Shape 11"/>
          <p:cNvSpPr/>
          <p:nvPr/>
        </p:nvSpPr>
        <p:spPr>
          <a:xfrm>
            <a:off x="4846320" y="2628900"/>
            <a:ext cx="182880" cy="457200"/>
          </a:xfrm>
          <a:prstGeom prst="chevron">
            <a:avLst/>
          </a:prstGeom>
          <a:solidFill>
            <a:srgbClr val="3E6B48"/>
          </a:solidFill>
          <a:ln w="12700">
            <a:solidFill>
              <a:srgbClr val="3E6B48"/>
            </a:solidFill>
            <a:prstDash val="solid"/>
          </a:ln>
        </p:spPr>
      </p:sp>
      <p:sp>
        <p:nvSpPr>
          <p:cNvPr id="14" name="!!vs-2-box"/>
          <p:cNvSpPr/>
          <p:nvPr/>
        </p:nvSpPr>
        <p:spPr>
          <a:xfrm>
            <a:off x="5120640" y="2423160"/>
            <a:ext cx="1965960" cy="868680"/>
          </a:xfrm>
          <a:prstGeom prst="rect">
            <a:avLst/>
          </a:prstGeom>
          <a:solidFill>
            <a:srgbClr val="D5DDD0"/>
          </a:solidFill>
          <a:ln w="9525">
            <a:solidFill>
              <a:srgbClr val="B4C0AD"/>
            </a:solidFill>
            <a:prstDash val="solid"/>
          </a:ln>
        </p:spPr>
      </p:sp>
      <p:sp>
        <p:nvSpPr>
          <p:cNvPr id="15" name="!!vs-2-head"/>
          <p:cNvSpPr/>
          <p:nvPr/>
        </p:nvSpPr>
        <p:spPr>
          <a:xfrm>
            <a:off x="5120640" y="2423160"/>
            <a:ext cx="1965960" cy="411480"/>
          </a:xfrm>
          <a:prstGeom prst="rect">
            <a:avLst/>
          </a:prstGeom>
          <a:solidFill>
            <a:srgbClr val="1E2B22"/>
          </a:solidFill>
          <a:ln w="12700">
            <a:solidFill>
              <a:srgbClr val="1E2B22"/>
            </a:solidFill>
            <a:prstDash val="solid"/>
          </a:ln>
        </p:spPr>
      </p:sp>
      <p:sp>
        <p:nvSpPr>
          <p:cNvPr id="16" name="!!vs-2-name"/>
          <p:cNvSpPr/>
          <p:nvPr/>
        </p:nvSpPr>
        <p:spPr>
          <a:xfrm>
            <a:off x="521208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Sequence &amp; state</a:t>
            </a:r>
            <a:endParaRPr lang="en-US" sz="1600" dirty="0"/>
          </a:p>
        </p:txBody>
      </p:sp>
      <p:sp>
        <p:nvSpPr>
          <p:cNvPr id="17" name="!!vs-2-sub"/>
          <p:cNvSpPr/>
          <p:nvPr/>
        </p:nvSpPr>
        <p:spPr>
          <a:xfrm>
            <a:off x="521208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charts: solution design</a:t>
            </a:r>
            <a:endParaRPr lang="en-US" sz="1400" dirty="0"/>
          </a:p>
        </p:txBody>
      </p:sp>
      <p:sp>
        <p:nvSpPr>
          <p:cNvPr id="18" name="Shape 16"/>
          <p:cNvSpPr/>
          <p:nvPr/>
        </p:nvSpPr>
        <p:spPr>
          <a:xfrm>
            <a:off x="7178040" y="2628900"/>
            <a:ext cx="182880" cy="457200"/>
          </a:xfrm>
          <a:prstGeom prst="chevron">
            <a:avLst/>
          </a:prstGeom>
          <a:solidFill>
            <a:srgbClr val="3E6B48"/>
          </a:solidFill>
          <a:ln w="12700">
            <a:solidFill>
              <a:srgbClr val="3E6B48"/>
            </a:solidFill>
            <a:prstDash val="solid"/>
          </a:ln>
        </p:spPr>
      </p:sp>
      <p:sp>
        <p:nvSpPr>
          <p:cNvPr id="19" name="!!vs-3-box"/>
          <p:cNvSpPr/>
          <p:nvPr/>
        </p:nvSpPr>
        <p:spPr>
          <a:xfrm>
            <a:off x="7452360" y="2423160"/>
            <a:ext cx="1965960" cy="868680"/>
          </a:xfrm>
          <a:prstGeom prst="rect">
            <a:avLst/>
          </a:prstGeom>
          <a:solidFill>
            <a:srgbClr val="D5DDD0"/>
          </a:solidFill>
          <a:ln w="9525">
            <a:solidFill>
              <a:srgbClr val="B4C0AD"/>
            </a:solidFill>
            <a:prstDash val="solid"/>
          </a:ln>
        </p:spPr>
      </p:sp>
      <p:sp>
        <p:nvSpPr>
          <p:cNvPr id="20" name="!!vs-3-head"/>
          <p:cNvSpPr/>
          <p:nvPr/>
        </p:nvSpPr>
        <p:spPr>
          <a:xfrm>
            <a:off x="7452360" y="2423160"/>
            <a:ext cx="1965960" cy="411480"/>
          </a:xfrm>
          <a:prstGeom prst="rect">
            <a:avLst/>
          </a:prstGeom>
          <a:solidFill>
            <a:srgbClr val="1E2B22"/>
          </a:solidFill>
          <a:ln w="12700">
            <a:solidFill>
              <a:srgbClr val="1E2B22"/>
            </a:solidFill>
            <a:prstDash val="solid"/>
          </a:ln>
        </p:spPr>
      </p:sp>
      <p:sp>
        <p:nvSpPr>
          <p:cNvPr id="21" name="!!vs-3-name"/>
          <p:cNvSpPr/>
          <p:nvPr/>
        </p:nvSpPr>
        <p:spPr>
          <a:xfrm>
            <a:off x="754380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Code</a:t>
            </a:r>
            <a:endParaRPr lang="en-US" sz="1600" dirty="0"/>
          </a:p>
        </p:txBody>
      </p:sp>
      <p:sp>
        <p:nvSpPr>
          <p:cNvPr id="22" name="!!vs-3-sub"/>
          <p:cNvSpPr/>
          <p:nvPr/>
        </p:nvSpPr>
        <p:spPr>
          <a:xfrm>
            <a:off x="754380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human &amp; AI</a:t>
            </a:r>
            <a:endParaRPr lang="en-US" sz="1400" dirty="0"/>
          </a:p>
        </p:txBody>
      </p:sp>
      <p:sp>
        <p:nvSpPr>
          <p:cNvPr id="23" name="!!vs-chev-3"/>
          <p:cNvSpPr/>
          <p:nvPr/>
        </p:nvSpPr>
        <p:spPr>
          <a:xfrm>
            <a:off x="9509760" y="2628900"/>
            <a:ext cx="182880" cy="457200"/>
          </a:xfrm>
          <a:prstGeom prst="chevron">
            <a:avLst/>
          </a:prstGeom>
          <a:solidFill>
            <a:srgbClr val="3E6B48"/>
          </a:solidFill>
          <a:ln w="12700">
            <a:solidFill>
              <a:srgbClr val="3E6B48"/>
            </a:solidFill>
            <a:prstDash val="solid"/>
          </a:ln>
        </p:spPr>
      </p:sp>
      <p:sp>
        <p:nvSpPr>
          <p:cNvPr id="24" name="!!vs-4-box"/>
          <p:cNvSpPr/>
          <p:nvPr/>
        </p:nvSpPr>
        <p:spPr>
          <a:xfrm>
            <a:off x="9784080" y="2423160"/>
            <a:ext cx="1965960" cy="868680"/>
          </a:xfrm>
          <a:prstGeom prst="rect">
            <a:avLst/>
          </a:prstGeom>
          <a:solidFill>
            <a:srgbClr val="D5DDD0"/>
          </a:solidFill>
          <a:ln w="9525">
            <a:solidFill>
              <a:srgbClr val="B4C0AD"/>
            </a:solidFill>
            <a:prstDash val="solid"/>
          </a:ln>
        </p:spPr>
      </p:sp>
      <p:sp>
        <p:nvSpPr>
          <p:cNvPr id="25" name="!!vs-4-head"/>
          <p:cNvSpPr/>
          <p:nvPr/>
        </p:nvSpPr>
        <p:spPr>
          <a:xfrm>
            <a:off x="9784080" y="2423160"/>
            <a:ext cx="1965960" cy="411480"/>
          </a:xfrm>
          <a:prstGeom prst="rect">
            <a:avLst/>
          </a:prstGeom>
          <a:solidFill>
            <a:srgbClr val="1E2B22"/>
          </a:solidFill>
          <a:ln w="12700">
            <a:solidFill>
              <a:srgbClr val="1E2B22"/>
            </a:solidFill>
            <a:prstDash val="solid"/>
          </a:ln>
        </p:spPr>
      </p:sp>
      <p:sp>
        <p:nvSpPr>
          <p:cNvPr id="26" name="!!vs-4-name"/>
          <p:cNvSpPr/>
          <p:nvPr/>
        </p:nvSpPr>
        <p:spPr>
          <a:xfrm>
            <a:off x="987552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Release</a:t>
            </a:r>
            <a:endParaRPr lang="en-US" sz="1600" dirty="0"/>
          </a:p>
        </p:txBody>
      </p:sp>
      <p:sp>
        <p:nvSpPr>
          <p:cNvPr id="27" name="!!vs-4-sub"/>
          <p:cNvSpPr/>
          <p:nvPr/>
        </p:nvSpPr>
        <p:spPr>
          <a:xfrm>
            <a:off x="987552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test · production</a:t>
            </a:r>
            <a:endParaRPr lang="en-US" sz="1400" dirty="0"/>
          </a:p>
        </p:txBody>
      </p:sp>
      <p:sp>
        <p:nvSpPr>
          <p:cNvPr id="28" name="Shape 26"/>
          <p:cNvSpPr/>
          <p:nvPr/>
        </p:nvSpPr>
        <p:spPr>
          <a:xfrm>
            <a:off x="9180576" y="2231136"/>
            <a:ext cx="384048" cy="384048"/>
          </a:xfrm>
          <a:prstGeom prst="ellipse">
            <a:avLst/>
          </a:prstGeom>
          <a:solidFill>
            <a:srgbClr val="B03A2E"/>
          </a:solidFill>
          <a:ln w="19050">
            <a:solidFill>
              <a:srgbClr val="FFFFFF"/>
            </a:solidFill>
            <a:prstDash val="solid"/>
          </a:ln>
        </p:spPr>
      </p:sp>
      <p:sp>
        <p:nvSpPr>
          <p:cNvPr id="29" name="Text 27"/>
          <p:cNvSpPr/>
          <p:nvPr/>
        </p:nvSpPr>
        <p:spPr>
          <a:xfrm>
            <a:off x="9180576" y="2231136"/>
            <a:ext cx="384048" cy="384048"/>
          </a:xfrm>
          <a:prstGeom prst="rect">
            <a:avLst/>
          </a:prstGeom>
          <a:noFill/>
          <a:ln/>
        </p:spPr>
        <p:txBody>
          <a:bodyPr wrap="square" lIns="0" tIns="0" rIns="0" bIns="0" rtlCol="0" anchor="ctr"/>
          <a:lstStyle/>
          <a:p>
            <a:pPr algn="ctr" indent="0" marL="0">
              <a:buNone/>
            </a:pPr>
            <a:r>
              <a:rPr lang="en-US" sz="1800" b="1" dirty="0">
                <a:solidFill>
                  <a:srgbClr val="FFFFFF"/>
                </a:solidFill>
              </a:rPr>
              <a:t>?</a:t>
            </a:r>
            <a:endParaRPr lang="en-US" sz="1800" dirty="0"/>
          </a:p>
        </p:txBody>
      </p:sp>
      <p:sp>
        <p:nvSpPr>
          <p:cNvPr id="30" name="Shape 28"/>
          <p:cNvSpPr/>
          <p:nvPr/>
        </p:nvSpPr>
        <p:spPr>
          <a:xfrm>
            <a:off x="11512296" y="2231136"/>
            <a:ext cx="384048" cy="384048"/>
          </a:xfrm>
          <a:prstGeom prst="ellipse">
            <a:avLst/>
          </a:prstGeom>
          <a:solidFill>
            <a:srgbClr val="B03A2E"/>
          </a:solidFill>
          <a:ln w="19050">
            <a:solidFill>
              <a:srgbClr val="FFFFFF"/>
            </a:solidFill>
            <a:prstDash val="solid"/>
          </a:ln>
        </p:spPr>
      </p:sp>
      <p:sp>
        <p:nvSpPr>
          <p:cNvPr id="31" name="Text 29"/>
          <p:cNvSpPr/>
          <p:nvPr/>
        </p:nvSpPr>
        <p:spPr>
          <a:xfrm>
            <a:off x="11512296" y="2231136"/>
            <a:ext cx="384048" cy="384048"/>
          </a:xfrm>
          <a:prstGeom prst="rect">
            <a:avLst/>
          </a:prstGeom>
          <a:noFill/>
          <a:ln/>
        </p:spPr>
        <p:txBody>
          <a:bodyPr wrap="square" lIns="0" tIns="0" rIns="0" bIns="0" rtlCol="0" anchor="ctr"/>
          <a:lstStyle/>
          <a:p>
            <a:pPr algn="ctr" indent="0" marL="0">
              <a:buNone/>
            </a:pPr>
            <a:r>
              <a:rPr lang="en-US" sz="1800" b="1" dirty="0">
                <a:solidFill>
                  <a:srgbClr val="FFFFFF"/>
                </a:solidFill>
              </a:rPr>
              <a:t>?</a:t>
            </a:r>
            <a:endParaRPr lang="en-US" sz="1800" dirty="0"/>
          </a:p>
        </p:txBody>
      </p:sp>
      <p:sp>
        <p:nvSpPr>
          <p:cNvPr id="32" name="Shape 30"/>
          <p:cNvSpPr/>
          <p:nvPr/>
        </p:nvSpPr>
        <p:spPr>
          <a:xfrm>
            <a:off x="8161020" y="1920240"/>
            <a:ext cx="0" cy="502920"/>
          </a:xfrm>
          <a:prstGeom prst="line">
            <a:avLst/>
          </a:prstGeom>
          <a:noFill/>
          <a:ln w="28575">
            <a:solidFill>
              <a:srgbClr val="B03A2E"/>
            </a:solidFill>
            <a:prstDash val="dash"/>
          </a:ln>
        </p:spPr>
      </p:sp>
      <p:sp>
        <p:nvSpPr>
          <p:cNvPr id="33" name="Shape 31"/>
          <p:cNvSpPr/>
          <p:nvPr/>
        </p:nvSpPr>
        <p:spPr>
          <a:xfrm>
            <a:off x="3771900" y="1920240"/>
            <a:ext cx="4389120" cy="0"/>
          </a:xfrm>
          <a:prstGeom prst="line">
            <a:avLst/>
          </a:prstGeom>
          <a:noFill/>
          <a:ln w="28575">
            <a:solidFill>
              <a:srgbClr val="B03A2E"/>
            </a:solidFill>
            <a:prstDash val="dash"/>
          </a:ln>
        </p:spPr>
      </p:sp>
      <p:sp>
        <p:nvSpPr>
          <p:cNvPr id="34" name="Shape 32"/>
          <p:cNvSpPr/>
          <p:nvPr/>
        </p:nvSpPr>
        <p:spPr>
          <a:xfrm>
            <a:off x="3771900" y="1920240"/>
            <a:ext cx="0" cy="484632"/>
          </a:xfrm>
          <a:prstGeom prst="line">
            <a:avLst/>
          </a:prstGeom>
          <a:noFill/>
          <a:ln w="28575">
            <a:solidFill>
              <a:srgbClr val="B03A2E"/>
            </a:solidFill>
            <a:prstDash val="dash"/>
            <a:tailEnd type="triangle"/>
          </a:ln>
        </p:spPr>
      </p:sp>
      <p:sp>
        <p:nvSpPr>
          <p:cNvPr id="35" name="Text 33"/>
          <p:cNvSpPr/>
          <p:nvPr/>
        </p:nvSpPr>
        <p:spPr>
          <a:xfrm>
            <a:off x="4594860" y="1737360"/>
            <a:ext cx="2743200" cy="365760"/>
          </a:xfrm>
          <a:prstGeom prst="rect">
            <a:avLst/>
          </a:prstGeom>
          <a:solidFill>
            <a:srgbClr val="F7F8F5"/>
          </a:solidFill>
          <a:ln/>
        </p:spPr>
        <p:txBody>
          <a:bodyPr wrap="square" lIns="0" tIns="0" rIns="0" bIns="0" rtlCol="0" anchor="ctr"/>
          <a:lstStyle/>
          <a:p>
            <a:pPr algn="ctr" indent="0" marL="0">
              <a:buNone/>
            </a:pPr>
            <a:r>
              <a:rPr lang="en-US" sz="1500" b="1" i="1" dirty="0">
                <a:solidFill>
                  <a:srgbClr val="B03A2E"/>
                </a:solidFill>
              </a:rPr>
              <a:t>rework, after the code is written</a:t>
            </a:r>
            <a:endParaRPr lang="en-US" sz="1500" dirty="0"/>
          </a:p>
        </p:txBody>
      </p:sp>
      <p:sp>
        <p:nvSpPr>
          <p:cNvPr id="36" name="Shape 34"/>
          <p:cNvSpPr/>
          <p:nvPr/>
        </p:nvSpPr>
        <p:spPr>
          <a:xfrm>
            <a:off x="457200" y="3566160"/>
            <a:ext cx="8961120" cy="457200"/>
          </a:xfrm>
          <a:prstGeom prst="rect">
            <a:avLst/>
          </a:prstGeom>
          <a:solidFill>
            <a:srgbClr val="ECECEA"/>
          </a:solidFill>
          <a:ln w="12700">
            <a:solidFill>
              <a:srgbClr val="7A7A7A"/>
            </a:solidFill>
            <a:prstDash val="dash"/>
          </a:ln>
        </p:spPr>
      </p:sp>
      <p:sp>
        <p:nvSpPr>
          <p:cNvPr id="37" name="Text 35"/>
          <p:cNvSpPr/>
          <p:nvPr/>
        </p:nvSpPr>
        <p:spPr>
          <a:xfrm>
            <a:off x="594360" y="3566160"/>
            <a:ext cx="8686800" cy="457200"/>
          </a:xfrm>
          <a:prstGeom prst="rect">
            <a:avLst/>
          </a:prstGeom>
          <a:noFill/>
          <a:ln/>
        </p:spPr>
        <p:txBody>
          <a:bodyPr wrap="square" lIns="0" tIns="0" rIns="0" bIns="0" rtlCol="0" anchor="ctr"/>
          <a:lstStyle/>
          <a:p>
            <a:pPr indent="0" marL="0">
              <a:buNone/>
            </a:pPr>
            <a:r>
              <a:rPr lang="en-US" sz="1500" b="1" dirty="0">
                <a:solidFill>
                  <a:srgbClr val="4A4A4A"/>
                </a:solidFill>
              </a:rPr>
              <a:t>Every hand-off today: </a:t>
            </a:r>
            <a:pPr indent="0" marL="0">
              <a:buNone/>
            </a:pPr>
            <a:r>
              <a:rPr lang="en-US" sz="1500" dirty="0">
                <a:solidFill>
                  <a:srgbClr val="4A4A4A"/>
                </a:solidFill>
              </a:rPr>
              <a:t>a review by eye, as good as the reviewer's time and attention</a:t>
            </a:r>
            <a:endParaRPr lang="en-US" sz="1500" dirty="0"/>
          </a:p>
        </p:txBody>
      </p:sp>
      <p:sp>
        <p:nvSpPr>
          <p:cNvPr id="38" name="Text 36"/>
          <p:cNvSpPr/>
          <p:nvPr/>
        </p:nvSpPr>
        <p:spPr>
          <a:xfrm>
            <a:off x="9784080" y="3566160"/>
            <a:ext cx="1965960" cy="457200"/>
          </a:xfrm>
          <a:prstGeom prst="rect">
            <a:avLst/>
          </a:prstGeom>
          <a:noFill/>
          <a:ln/>
        </p:spPr>
        <p:txBody>
          <a:bodyPr wrap="square" lIns="0" tIns="0" rIns="0" bIns="0" rtlCol="0" anchor="ctr"/>
          <a:lstStyle/>
          <a:p>
            <a:pPr algn="ctr" indent="0" marL="0">
              <a:buNone/>
            </a:pPr>
            <a:r>
              <a:rPr lang="en-US" sz="1500" b="1" i="1" dirty="0">
                <a:solidFill>
                  <a:srgbClr val="B03A2E"/>
                </a:solidFill>
              </a:rPr>
              <a:t>gaps surface here, late</a:t>
            </a:r>
            <a:endParaRPr lang="en-US" sz="1500" dirty="0"/>
          </a:p>
        </p:txBody>
      </p:sp>
      <p:sp>
        <p:nvSpPr>
          <p:cNvPr id="39" name="Shape 37"/>
          <p:cNvSpPr/>
          <p:nvPr/>
        </p:nvSpPr>
        <p:spPr>
          <a:xfrm>
            <a:off x="457200" y="4343400"/>
            <a:ext cx="11292840" cy="548640"/>
          </a:xfrm>
          <a:prstGeom prst="rightArrow">
            <a:avLst/>
          </a:prstGeom>
          <a:solidFill>
            <a:srgbClr val="F3DEDB"/>
          </a:solidFill>
          <a:ln w="12700">
            <a:solidFill>
              <a:srgbClr val="B03A2E"/>
            </a:solidFill>
            <a:prstDash val="solid"/>
          </a:ln>
        </p:spPr>
      </p:sp>
      <p:sp>
        <p:nvSpPr>
          <p:cNvPr id="40" name="Text 38"/>
          <p:cNvSpPr/>
          <p:nvPr/>
        </p:nvSpPr>
        <p:spPr>
          <a:xfrm>
            <a:off x="640080" y="4343400"/>
            <a:ext cx="10561320" cy="548640"/>
          </a:xfrm>
          <a:prstGeom prst="rect">
            <a:avLst/>
          </a:prstGeom>
          <a:noFill/>
          <a:ln/>
        </p:spPr>
        <p:txBody>
          <a:bodyPr wrap="square" lIns="0" tIns="0" rIns="0" bIns="0" rtlCol="0" anchor="ctr"/>
          <a:lstStyle/>
          <a:p>
            <a:pPr indent="0" marL="0">
              <a:buNone/>
            </a:pPr>
            <a:r>
              <a:rPr lang="en-US" sz="1500" b="1" dirty="0">
                <a:solidFill>
                  <a:srgbClr val="B03A2E"/>
                </a:solidFill>
              </a:rPr>
              <a:t>The later a gap is found, the more steps were built on it, and the further back the rework goes</a:t>
            </a:r>
            <a:endParaRPr lang="en-US" sz="1500" dirty="0"/>
          </a:p>
        </p:txBody>
      </p:sp>
    </p:spTree>
  </p:cSld>
  <p:clrMapOvr>
    <a:masterClrMapping/>
  </p:clrMapOvr>
</p:sld>
</file>

<file path=ppt/slides/slide14.xml><?xml version="1.0" encoding="utf-8"?>
<p:sld xmlns:mc="http://schemas.openxmlformats.org/markup-compatibility/2006" xmlns:p14="http://schemas.microsoft.com/office/powerpoint/2010/main" xmlns:p159="http://schemas.microsoft.com/office/powerpoint/2015/09/main" xmlns:a="http://schemas.openxmlformats.org/drawingml/2006/main" xmlns:r="http://schemas.openxmlformats.org/officeDocument/2006/relationships" xmlns:p="http://schemas.openxmlformats.org/presentationml/2006/main">
  <p:cSld name="Slide 14">
    <p:bg>
      <p:bgPr>
        <a:solidFill>
          <a:srgbClr val="F7F8F5"/>
        </a:solidFill>
      </p:bgPr>
    </p:bg>
    <p:spTree>
      <p:nvGrpSpPr>
        <p:cNvPr id="1" name=""/>
        <p:cNvGrpSpPr/>
        <p:nvPr/>
      </p:nvGrpSpPr>
      <p:grpSpPr>
        <a:xfrm>
          <a:off x="0" y="0"/>
          <a:ext cx="0" cy="0"/>
          <a:chOff x="0" y="0"/>
          <a:chExt cx="0" cy="0"/>
        </a:xfrm>
      </p:grpSpPr>
      <p:sp>
        <p:nvSpPr>
          <p:cNvPr id="2" name="!!subtitle"/>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③ The value · check each diagram before the next step builds on it</a:t>
            </a:r>
            <a:endParaRPr lang="en-US" sz="1800" dirty="0"/>
          </a:p>
        </p:txBody>
      </p:sp>
      <p:sp>
        <p:nvSpPr>
          <p:cNvPr id="3" name="!!title"/>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Shift left: checked before it is built on</a:t>
            </a:r>
            <a:endParaRPr lang="en-US" sz="4000" dirty="0"/>
          </a:p>
        </p:txBody>
      </p:sp>
      <p:sp>
        <p:nvSpPr>
          <p:cNvPr id="4" name="!!vs-0-box"/>
          <p:cNvSpPr/>
          <p:nvPr/>
        </p:nvSpPr>
        <p:spPr>
          <a:xfrm>
            <a:off x="457200" y="2423160"/>
            <a:ext cx="1965960" cy="868680"/>
          </a:xfrm>
          <a:prstGeom prst="rect">
            <a:avLst/>
          </a:prstGeom>
          <a:solidFill>
            <a:srgbClr val="ECECEA"/>
          </a:solidFill>
          <a:ln w="15875">
            <a:solidFill>
              <a:srgbClr val="7A7A7A"/>
            </a:solidFill>
            <a:prstDash val="dash"/>
          </a:ln>
        </p:spPr>
      </p:sp>
      <p:sp>
        <p:nvSpPr>
          <p:cNvPr id="5" name="!!vs-0-head"/>
          <p:cNvSpPr/>
          <p:nvPr/>
        </p:nvSpPr>
        <p:spPr>
          <a:xfrm>
            <a:off x="457200" y="2423160"/>
            <a:ext cx="1965960" cy="411480"/>
          </a:xfrm>
          <a:prstGeom prst="rect">
            <a:avLst/>
          </a:prstGeom>
          <a:solidFill>
            <a:srgbClr val="7A7A7A"/>
          </a:solidFill>
          <a:ln w="12700">
            <a:solidFill>
              <a:srgbClr val="7A7A7A"/>
            </a:solidFill>
            <a:prstDash val="solid"/>
          </a:ln>
        </p:spPr>
      </p:sp>
      <p:sp>
        <p:nvSpPr>
          <p:cNvPr id="6" name="!!vs-0-name"/>
          <p:cNvSpPr/>
          <p:nvPr/>
        </p:nvSpPr>
        <p:spPr>
          <a:xfrm>
            <a:off x="54864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Customer journey</a:t>
            </a:r>
            <a:endParaRPr lang="en-US" sz="1600" dirty="0"/>
          </a:p>
        </p:txBody>
      </p:sp>
      <p:sp>
        <p:nvSpPr>
          <p:cNvPr id="7" name="!!vs-0-sub"/>
          <p:cNvSpPr/>
          <p:nvPr/>
        </p:nvSpPr>
        <p:spPr>
          <a:xfrm>
            <a:off x="548640" y="2834640"/>
            <a:ext cx="1783080" cy="457200"/>
          </a:xfrm>
          <a:prstGeom prst="rect">
            <a:avLst/>
          </a:prstGeom>
          <a:noFill/>
          <a:ln/>
        </p:spPr>
        <p:txBody>
          <a:bodyPr wrap="square" lIns="0" tIns="0" rIns="0" bIns="0" rtlCol="0" anchor="ctr"/>
          <a:lstStyle/>
          <a:p>
            <a:pPr indent="0" marL="0">
              <a:buNone/>
            </a:pPr>
            <a:r>
              <a:rPr lang="en-US" sz="1400" i="1" dirty="0">
                <a:solidFill>
                  <a:srgbClr val="7A7A7A"/>
                </a:solidFill>
              </a:rPr>
              <a:t>not linted</a:t>
            </a:r>
            <a:endParaRPr lang="en-US" sz="1400" dirty="0"/>
          </a:p>
        </p:txBody>
      </p:sp>
      <p:sp>
        <p:nvSpPr>
          <p:cNvPr id="8" name="!!vs-chev-0"/>
          <p:cNvSpPr/>
          <p:nvPr/>
        </p:nvSpPr>
        <p:spPr>
          <a:xfrm>
            <a:off x="2514600" y="2628900"/>
            <a:ext cx="182880" cy="457200"/>
          </a:xfrm>
          <a:prstGeom prst="chevron">
            <a:avLst/>
          </a:prstGeom>
          <a:solidFill>
            <a:srgbClr val="3E6B48"/>
          </a:solidFill>
          <a:ln w="12700">
            <a:solidFill>
              <a:srgbClr val="3E6B48"/>
            </a:solidFill>
            <a:prstDash val="solid"/>
          </a:ln>
        </p:spPr>
      </p:sp>
      <p:sp>
        <p:nvSpPr>
          <p:cNvPr id="9" name="!!vs-1-box"/>
          <p:cNvSpPr/>
          <p:nvPr/>
        </p:nvSpPr>
        <p:spPr>
          <a:xfrm>
            <a:off x="2788920" y="2423160"/>
            <a:ext cx="1965960" cy="868680"/>
          </a:xfrm>
          <a:prstGeom prst="rect">
            <a:avLst/>
          </a:prstGeom>
          <a:solidFill>
            <a:srgbClr val="D5DDD0"/>
          </a:solidFill>
          <a:ln w="9525">
            <a:solidFill>
              <a:srgbClr val="B4C0AD"/>
            </a:solidFill>
            <a:prstDash val="solid"/>
          </a:ln>
        </p:spPr>
      </p:sp>
      <p:sp>
        <p:nvSpPr>
          <p:cNvPr id="10" name="!!vs-1-head"/>
          <p:cNvSpPr/>
          <p:nvPr/>
        </p:nvSpPr>
        <p:spPr>
          <a:xfrm>
            <a:off x="2788920" y="2423160"/>
            <a:ext cx="1965960" cy="411480"/>
          </a:xfrm>
          <a:prstGeom prst="rect">
            <a:avLst/>
          </a:prstGeom>
          <a:solidFill>
            <a:srgbClr val="1E2B22"/>
          </a:solidFill>
          <a:ln w="12700">
            <a:solidFill>
              <a:srgbClr val="1E2B22"/>
            </a:solidFill>
            <a:prstDash val="solid"/>
          </a:ln>
        </p:spPr>
      </p:sp>
      <p:sp>
        <p:nvSpPr>
          <p:cNvPr id="11" name="!!vs-1-name"/>
          <p:cNvSpPr/>
          <p:nvPr/>
        </p:nvSpPr>
        <p:spPr>
          <a:xfrm>
            <a:off x="288036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Business process</a:t>
            </a:r>
            <a:endParaRPr lang="en-US" sz="1600" dirty="0"/>
          </a:p>
        </p:txBody>
      </p:sp>
      <p:sp>
        <p:nvSpPr>
          <p:cNvPr id="12" name="!!vs-1-sub"/>
          <p:cNvSpPr/>
          <p:nvPr/>
        </p:nvSpPr>
        <p:spPr>
          <a:xfrm>
            <a:off x="288036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activity diagrams</a:t>
            </a:r>
            <a:endParaRPr lang="en-US" sz="1400" dirty="0"/>
          </a:p>
        </p:txBody>
      </p:sp>
      <p:sp>
        <p:nvSpPr>
          <p:cNvPr id="13" name="Shape 11"/>
          <p:cNvSpPr/>
          <p:nvPr/>
        </p:nvSpPr>
        <p:spPr>
          <a:xfrm>
            <a:off x="4727448" y="2647188"/>
            <a:ext cx="420624" cy="420624"/>
          </a:xfrm>
          <a:prstGeom prst="diamond">
            <a:avLst/>
          </a:prstGeom>
          <a:solidFill>
            <a:srgbClr val="9BD12E"/>
          </a:solidFill>
          <a:ln w="15875">
            <a:solidFill>
              <a:srgbClr val="1E2B22"/>
            </a:solidFill>
            <a:prstDash val="solid"/>
          </a:ln>
        </p:spPr>
      </p:sp>
      <p:sp>
        <p:nvSpPr>
          <p:cNvPr id="14" name="Text 12"/>
          <p:cNvSpPr/>
          <p:nvPr/>
        </p:nvSpPr>
        <p:spPr>
          <a:xfrm>
            <a:off x="4114800" y="2093976"/>
            <a:ext cx="1645920" cy="274320"/>
          </a:xfrm>
          <a:prstGeom prst="rect">
            <a:avLst/>
          </a:prstGeom>
          <a:noFill/>
          <a:ln/>
        </p:spPr>
        <p:txBody>
          <a:bodyPr wrap="square" lIns="0" tIns="0" rIns="0" bIns="0" rtlCol="0" anchor="ctr"/>
          <a:lstStyle/>
          <a:p>
            <a:pPr algn="ctr" indent="0" marL="0">
              <a:buNone/>
            </a:pPr>
            <a:r>
              <a:rPr lang="en-US" sz="1300" b="1" dirty="0">
                <a:solidFill>
                  <a:srgbClr val="3E6B48"/>
                </a:solidFill>
              </a:rPr>
              <a:t>gate: findings</a:t>
            </a:r>
            <a:endParaRPr lang="en-US" sz="1300" dirty="0"/>
          </a:p>
        </p:txBody>
      </p:sp>
      <p:sp>
        <p:nvSpPr>
          <p:cNvPr id="15" name="!!vs-2-box"/>
          <p:cNvSpPr/>
          <p:nvPr/>
        </p:nvSpPr>
        <p:spPr>
          <a:xfrm>
            <a:off x="5120640" y="2423160"/>
            <a:ext cx="1965960" cy="868680"/>
          </a:xfrm>
          <a:prstGeom prst="rect">
            <a:avLst/>
          </a:prstGeom>
          <a:solidFill>
            <a:srgbClr val="D5DDD0"/>
          </a:solidFill>
          <a:ln w="9525">
            <a:solidFill>
              <a:srgbClr val="B4C0AD"/>
            </a:solidFill>
            <a:prstDash val="solid"/>
          </a:ln>
        </p:spPr>
      </p:sp>
      <p:sp>
        <p:nvSpPr>
          <p:cNvPr id="16" name="!!vs-2-head"/>
          <p:cNvSpPr/>
          <p:nvPr/>
        </p:nvSpPr>
        <p:spPr>
          <a:xfrm>
            <a:off x="5120640" y="2423160"/>
            <a:ext cx="1965960" cy="411480"/>
          </a:xfrm>
          <a:prstGeom prst="rect">
            <a:avLst/>
          </a:prstGeom>
          <a:solidFill>
            <a:srgbClr val="1E2B22"/>
          </a:solidFill>
          <a:ln w="12700">
            <a:solidFill>
              <a:srgbClr val="1E2B22"/>
            </a:solidFill>
            <a:prstDash val="solid"/>
          </a:ln>
        </p:spPr>
      </p:sp>
      <p:sp>
        <p:nvSpPr>
          <p:cNvPr id="17" name="!!vs-2-name"/>
          <p:cNvSpPr/>
          <p:nvPr/>
        </p:nvSpPr>
        <p:spPr>
          <a:xfrm>
            <a:off x="521208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Sequence &amp; state</a:t>
            </a:r>
            <a:endParaRPr lang="en-US" sz="1600" dirty="0"/>
          </a:p>
        </p:txBody>
      </p:sp>
      <p:sp>
        <p:nvSpPr>
          <p:cNvPr id="18" name="!!vs-2-sub"/>
          <p:cNvSpPr/>
          <p:nvPr/>
        </p:nvSpPr>
        <p:spPr>
          <a:xfrm>
            <a:off x="521208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charts: solution design</a:t>
            </a:r>
            <a:endParaRPr lang="en-US" sz="1400" dirty="0"/>
          </a:p>
        </p:txBody>
      </p:sp>
      <p:sp>
        <p:nvSpPr>
          <p:cNvPr id="19" name="Shape 17"/>
          <p:cNvSpPr/>
          <p:nvPr/>
        </p:nvSpPr>
        <p:spPr>
          <a:xfrm>
            <a:off x="7059168" y="2647188"/>
            <a:ext cx="420624" cy="420624"/>
          </a:xfrm>
          <a:prstGeom prst="diamond">
            <a:avLst/>
          </a:prstGeom>
          <a:solidFill>
            <a:srgbClr val="9BD12E"/>
          </a:solidFill>
          <a:ln w="15875">
            <a:solidFill>
              <a:srgbClr val="1E2B22"/>
            </a:solidFill>
            <a:prstDash val="solid"/>
          </a:ln>
        </p:spPr>
      </p:sp>
      <p:sp>
        <p:nvSpPr>
          <p:cNvPr id="20" name="Text 18"/>
          <p:cNvSpPr/>
          <p:nvPr/>
        </p:nvSpPr>
        <p:spPr>
          <a:xfrm>
            <a:off x="6446520" y="2093976"/>
            <a:ext cx="1645920" cy="274320"/>
          </a:xfrm>
          <a:prstGeom prst="rect">
            <a:avLst/>
          </a:prstGeom>
          <a:noFill/>
          <a:ln/>
        </p:spPr>
        <p:txBody>
          <a:bodyPr wrap="square" lIns="0" tIns="0" rIns="0" bIns="0" rtlCol="0" anchor="ctr"/>
          <a:lstStyle/>
          <a:p>
            <a:pPr algn="ctr" indent="0" marL="0">
              <a:buNone/>
            </a:pPr>
            <a:r>
              <a:rPr lang="en-US" sz="1300" b="1" dirty="0">
                <a:solidFill>
                  <a:srgbClr val="3E6B48"/>
                </a:solidFill>
              </a:rPr>
              <a:t>gate: Level 4</a:t>
            </a:r>
            <a:endParaRPr lang="en-US" sz="1300" dirty="0"/>
          </a:p>
        </p:txBody>
      </p:sp>
      <p:sp>
        <p:nvSpPr>
          <p:cNvPr id="21" name="!!vs-3-box"/>
          <p:cNvSpPr/>
          <p:nvPr/>
        </p:nvSpPr>
        <p:spPr>
          <a:xfrm>
            <a:off x="7452360" y="2423160"/>
            <a:ext cx="1965960" cy="868680"/>
          </a:xfrm>
          <a:prstGeom prst="rect">
            <a:avLst/>
          </a:prstGeom>
          <a:solidFill>
            <a:srgbClr val="D5DDD0"/>
          </a:solidFill>
          <a:ln w="9525">
            <a:solidFill>
              <a:srgbClr val="B4C0AD"/>
            </a:solidFill>
            <a:prstDash val="solid"/>
          </a:ln>
        </p:spPr>
      </p:sp>
      <p:sp>
        <p:nvSpPr>
          <p:cNvPr id="22" name="!!vs-3-head"/>
          <p:cNvSpPr/>
          <p:nvPr/>
        </p:nvSpPr>
        <p:spPr>
          <a:xfrm>
            <a:off x="7452360" y="2423160"/>
            <a:ext cx="1965960" cy="411480"/>
          </a:xfrm>
          <a:prstGeom prst="rect">
            <a:avLst/>
          </a:prstGeom>
          <a:solidFill>
            <a:srgbClr val="1E2B22"/>
          </a:solidFill>
          <a:ln w="12700">
            <a:solidFill>
              <a:srgbClr val="1E2B22"/>
            </a:solidFill>
            <a:prstDash val="solid"/>
          </a:ln>
        </p:spPr>
      </p:sp>
      <p:sp>
        <p:nvSpPr>
          <p:cNvPr id="23" name="!!vs-3-name"/>
          <p:cNvSpPr/>
          <p:nvPr/>
        </p:nvSpPr>
        <p:spPr>
          <a:xfrm>
            <a:off x="754380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Code</a:t>
            </a:r>
            <a:endParaRPr lang="en-US" sz="1600" dirty="0"/>
          </a:p>
        </p:txBody>
      </p:sp>
      <p:sp>
        <p:nvSpPr>
          <p:cNvPr id="24" name="!!vs-3-sub"/>
          <p:cNvSpPr/>
          <p:nvPr/>
        </p:nvSpPr>
        <p:spPr>
          <a:xfrm>
            <a:off x="754380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human &amp; AI</a:t>
            </a:r>
            <a:endParaRPr lang="en-US" sz="1400" dirty="0"/>
          </a:p>
        </p:txBody>
      </p:sp>
      <p:sp>
        <p:nvSpPr>
          <p:cNvPr id="25" name="!!vs-chev-3"/>
          <p:cNvSpPr/>
          <p:nvPr/>
        </p:nvSpPr>
        <p:spPr>
          <a:xfrm>
            <a:off x="9509760" y="2628900"/>
            <a:ext cx="182880" cy="457200"/>
          </a:xfrm>
          <a:prstGeom prst="chevron">
            <a:avLst/>
          </a:prstGeom>
          <a:solidFill>
            <a:srgbClr val="3E6B48"/>
          </a:solidFill>
          <a:ln w="12700">
            <a:solidFill>
              <a:srgbClr val="3E6B48"/>
            </a:solidFill>
            <a:prstDash val="solid"/>
          </a:ln>
        </p:spPr>
      </p:sp>
      <p:sp>
        <p:nvSpPr>
          <p:cNvPr id="26" name="!!vs-4-box"/>
          <p:cNvSpPr/>
          <p:nvPr/>
        </p:nvSpPr>
        <p:spPr>
          <a:xfrm>
            <a:off x="9784080" y="2423160"/>
            <a:ext cx="1965960" cy="868680"/>
          </a:xfrm>
          <a:prstGeom prst="rect">
            <a:avLst/>
          </a:prstGeom>
          <a:solidFill>
            <a:srgbClr val="D5DDD0"/>
          </a:solidFill>
          <a:ln w="9525">
            <a:solidFill>
              <a:srgbClr val="B4C0AD"/>
            </a:solidFill>
            <a:prstDash val="solid"/>
          </a:ln>
        </p:spPr>
      </p:sp>
      <p:sp>
        <p:nvSpPr>
          <p:cNvPr id="27" name="!!vs-4-head"/>
          <p:cNvSpPr/>
          <p:nvPr/>
        </p:nvSpPr>
        <p:spPr>
          <a:xfrm>
            <a:off x="9784080" y="2423160"/>
            <a:ext cx="1965960" cy="411480"/>
          </a:xfrm>
          <a:prstGeom prst="rect">
            <a:avLst/>
          </a:prstGeom>
          <a:solidFill>
            <a:srgbClr val="1E2B22"/>
          </a:solidFill>
          <a:ln w="12700">
            <a:solidFill>
              <a:srgbClr val="1E2B22"/>
            </a:solidFill>
            <a:prstDash val="solid"/>
          </a:ln>
        </p:spPr>
      </p:sp>
      <p:sp>
        <p:nvSpPr>
          <p:cNvPr id="28" name="!!vs-4-name"/>
          <p:cNvSpPr/>
          <p:nvPr/>
        </p:nvSpPr>
        <p:spPr>
          <a:xfrm>
            <a:off x="9875520" y="2423160"/>
            <a:ext cx="1783080" cy="411480"/>
          </a:xfrm>
          <a:prstGeom prst="rect">
            <a:avLst/>
          </a:prstGeom>
          <a:noFill/>
          <a:ln/>
        </p:spPr>
        <p:txBody>
          <a:bodyPr wrap="square" lIns="0" tIns="0" rIns="0" bIns="0" rtlCol="0" anchor="ctr"/>
          <a:lstStyle/>
          <a:p>
            <a:pPr indent="0" marL="0">
              <a:buNone/>
            </a:pPr>
            <a:r>
              <a:rPr lang="en-US" sz="1600" b="1" dirty="0">
                <a:solidFill>
                  <a:srgbClr val="FFFFFF"/>
                </a:solidFill>
              </a:rPr>
              <a:t>Release</a:t>
            </a:r>
            <a:endParaRPr lang="en-US" sz="1600" dirty="0"/>
          </a:p>
        </p:txBody>
      </p:sp>
      <p:sp>
        <p:nvSpPr>
          <p:cNvPr id="29" name="!!vs-4-sub"/>
          <p:cNvSpPr/>
          <p:nvPr/>
        </p:nvSpPr>
        <p:spPr>
          <a:xfrm>
            <a:off x="9875520" y="2834640"/>
            <a:ext cx="1783080" cy="457200"/>
          </a:xfrm>
          <a:prstGeom prst="rect">
            <a:avLst/>
          </a:prstGeom>
          <a:noFill/>
          <a:ln/>
        </p:spPr>
        <p:txBody>
          <a:bodyPr wrap="square" lIns="0" tIns="0" rIns="0" bIns="0" rtlCol="0" anchor="ctr"/>
          <a:lstStyle/>
          <a:p>
            <a:pPr indent="0" marL="0">
              <a:buNone/>
            </a:pPr>
            <a:r>
              <a:rPr lang="en-US" sz="1400" dirty="0">
                <a:solidFill>
                  <a:srgbClr val="1E2B22"/>
                </a:solidFill>
              </a:rPr>
              <a:t>test · production</a:t>
            </a:r>
            <a:endParaRPr lang="en-US" sz="1400" dirty="0"/>
          </a:p>
        </p:txBody>
      </p:sp>
      <p:sp>
        <p:nvSpPr>
          <p:cNvPr id="30" name="Shape 28"/>
          <p:cNvSpPr/>
          <p:nvPr/>
        </p:nvSpPr>
        <p:spPr>
          <a:xfrm>
            <a:off x="3771900" y="3291840"/>
            <a:ext cx="0" cy="320040"/>
          </a:xfrm>
          <a:prstGeom prst="line">
            <a:avLst/>
          </a:prstGeom>
          <a:noFill/>
          <a:ln w="25400">
            <a:solidFill>
              <a:srgbClr val="3E6B48"/>
            </a:solidFill>
            <a:prstDash val="solid"/>
            <a:tailEnd type="triangle"/>
          </a:ln>
        </p:spPr>
      </p:sp>
      <p:sp>
        <p:nvSpPr>
          <p:cNvPr id="31" name="Shape 29"/>
          <p:cNvSpPr/>
          <p:nvPr/>
        </p:nvSpPr>
        <p:spPr>
          <a:xfrm>
            <a:off x="6103620" y="3291840"/>
            <a:ext cx="0" cy="320040"/>
          </a:xfrm>
          <a:prstGeom prst="line">
            <a:avLst/>
          </a:prstGeom>
          <a:noFill/>
          <a:ln w="25400">
            <a:solidFill>
              <a:srgbClr val="3E6B48"/>
            </a:solidFill>
            <a:prstDash val="solid"/>
            <a:tailEnd type="triangle"/>
          </a:ln>
        </p:spPr>
      </p:sp>
      <p:sp>
        <p:nvSpPr>
          <p:cNvPr id="32" name="Shape 30"/>
          <p:cNvSpPr/>
          <p:nvPr/>
        </p:nvSpPr>
        <p:spPr>
          <a:xfrm>
            <a:off x="2788920" y="3611880"/>
            <a:ext cx="4297680" cy="1298448"/>
          </a:xfrm>
          <a:prstGeom prst="rect">
            <a:avLst/>
          </a:prstGeom>
          <a:solidFill>
            <a:srgbClr val="D5DDD0"/>
          </a:solidFill>
          <a:ln w="25400">
            <a:solidFill>
              <a:srgbClr val="9BD12E"/>
            </a:solidFill>
            <a:prstDash val="solid"/>
          </a:ln>
        </p:spPr>
      </p:sp>
      <p:sp>
        <p:nvSpPr>
          <p:cNvPr id="33" name="Shape 31"/>
          <p:cNvSpPr/>
          <p:nvPr/>
        </p:nvSpPr>
        <p:spPr>
          <a:xfrm>
            <a:off x="2788920" y="3611880"/>
            <a:ext cx="91440" cy="1298448"/>
          </a:xfrm>
          <a:prstGeom prst="rect">
            <a:avLst/>
          </a:prstGeom>
          <a:solidFill>
            <a:srgbClr val="9BD12E"/>
          </a:solidFill>
          <a:ln w="12700">
            <a:solidFill>
              <a:srgbClr val="9BD12E"/>
            </a:solidFill>
            <a:prstDash val="solid"/>
          </a:ln>
        </p:spPr>
      </p:sp>
      <p:sp>
        <p:nvSpPr>
          <p:cNvPr id="34" name="Text 32"/>
          <p:cNvSpPr/>
          <p:nvPr/>
        </p:nvSpPr>
        <p:spPr>
          <a:xfrm>
            <a:off x="3017520" y="3666744"/>
            <a:ext cx="3931920" cy="274320"/>
          </a:xfrm>
          <a:prstGeom prst="rect">
            <a:avLst/>
          </a:prstGeom>
          <a:noFill/>
          <a:ln/>
        </p:spPr>
        <p:txBody>
          <a:bodyPr wrap="square" lIns="0" tIns="0" rIns="0" bIns="0" rtlCol="0" anchor="ctr"/>
          <a:lstStyle/>
          <a:p>
            <a:pPr indent="0" marL="0">
              <a:buNone/>
            </a:pPr>
            <a:r>
              <a:rPr lang="en-US" sz="1300" b="1" spc="200" kern="0" dirty="0">
                <a:solidFill>
                  <a:srgbClr val="3E6B48"/>
                </a:solidFill>
              </a:rPr>
              <a:t>QUALITY STATION · every diagram</a:t>
            </a:r>
            <a:endParaRPr lang="en-US" sz="1300" dirty="0"/>
          </a:p>
        </p:txBody>
      </p:sp>
      <p:sp>
        <p:nvSpPr>
          <p:cNvPr id="35" name="Text 33"/>
          <p:cNvSpPr/>
          <p:nvPr/>
        </p:nvSpPr>
        <p:spPr>
          <a:xfrm>
            <a:off x="3017520" y="3959352"/>
            <a:ext cx="3931920" cy="886968"/>
          </a:xfrm>
          <a:prstGeom prst="rect">
            <a:avLst/>
          </a:prstGeom>
          <a:noFill/>
          <a:ln/>
        </p:spPr>
        <p:txBody>
          <a:bodyPr wrap="square" lIns="0" tIns="0" rIns="0" bIns="0" rtlCol="0" anchor="t"/>
          <a:lstStyle/>
          <a:p>
            <a:pPr indent="0" marL="0">
              <a:spcAft>
                <a:spcPts val="200"/>
              </a:spcAft>
              <a:buNone/>
            </a:pPr>
            <a:r>
              <a:rPr lang="en-US" sz="1400" b="1" dirty="0">
                <a:solidFill>
                  <a:srgbClr val="1E2B22"/>
                </a:solidFill>
              </a:rPr>
              <a:t>1  Syntax: </a:t>
            </a:r>
            <a:pPr indent="0" marL="0">
              <a:spcAft>
                <a:spcPts val="200"/>
              </a:spcAft>
              <a:buNone/>
            </a:pPr>
            <a:r>
              <a:rPr lang="en-US" sz="1400" dirty="0">
                <a:solidFill>
                  <a:srgbClr val="1E2B22"/>
                </a:solidFill>
              </a:rPr>
              <a:t>does it render? (PlantUML)</a:t>
            </a:r>
            <a:endParaRPr lang="en-US" sz="1400" dirty="0"/>
          </a:p>
          <a:p>
            <a:pPr indent="0" marL="0">
              <a:spcAft>
                <a:spcPts val="200"/>
              </a:spcAft>
              <a:buNone/>
            </a:pPr>
            <a:r>
              <a:rPr lang="en-US" sz="1400" b="1" dirty="0">
                <a:solidFill>
                  <a:srgbClr val="1E2B22"/>
                </a:solidFill>
              </a:rPr>
              <a:t>2  Semantics: </a:t>
            </a:r>
            <a:pPr indent="0" marL="0">
              <a:spcAft>
                <a:spcPts val="200"/>
              </a:spcAft>
              <a:buNone/>
            </a:pPr>
            <a:r>
              <a:rPr lang="en-US" sz="1400" dirty="0">
                <a:solidFill>
                  <a:srgbClr val="1E2B22"/>
                </a:solidFill>
              </a:rPr>
              <a:t>does it make sense? (six dimensions)</a:t>
            </a:r>
            <a:endParaRPr lang="en-US" sz="1400" dirty="0"/>
          </a:p>
          <a:p>
            <a:pPr indent="0" marL="0">
              <a:spcAft>
                <a:spcPts val="200"/>
              </a:spcAft>
              <a:buNone/>
            </a:pPr>
            <a:r>
              <a:rPr lang="en-US" sz="1400" b="1" dirty="0">
                <a:solidFill>
                  <a:srgbClr val="1E2B22"/>
                </a:solidFill>
              </a:rPr>
              <a:t>3  Gate: </a:t>
            </a:r>
            <a:pPr indent="0" marL="0">
              <a:spcAft>
                <a:spcPts val="200"/>
              </a:spcAft>
              <a:buNone/>
            </a:pPr>
            <a:r>
              <a:rPr lang="en-US" sz="1400" dirty="0">
                <a:solidFill>
                  <a:srgbClr val="1E2B22"/>
                </a:solidFill>
              </a:rPr>
              <a:t>below the bar? Back to the author</a:t>
            </a:r>
            <a:endParaRPr lang="en-US" sz="1400" dirty="0"/>
          </a:p>
        </p:txBody>
      </p:sp>
      <p:sp>
        <p:nvSpPr>
          <p:cNvPr id="36" name="Text 34"/>
          <p:cNvSpPr/>
          <p:nvPr/>
        </p:nvSpPr>
        <p:spPr>
          <a:xfrm>
            <a:off x="7452360" y="3611880"/>
            <a:ext cx="4297680" cy="1298448"/>
          </a:xfrm>
          <a:prstGeom prst="rect">
            <a:avLst/>
          </a:prstGeom>
          <a:noFill/>
          <a:ln/>
        </p:spPr>
        <p:txBody>
          <a:bodyPr wrap="square" lIns="0" tIns="1270" rIns="0" bIns="0" rtlCol="0" anchor="ctr"/>
          <a:lstStyle/>
          <a:p>
            <a:pPr indent="0" marL="0">
              <a:buNone/>
            </a:pPr>
            <a:r>
              <a:rPr lang="en-US" sz="1600" b="1" i="1" dirty="0">
                <a:solidFill>
                  <a:srgbClr val="3E6B48"/>
                </a:solidFill>
              </a:rPr>
              <a:t>found early, by the author, while the fix is still small</a:t>
            </a:r>
            <a:endParaRPr lang="en-US" sz="1600" dirty="0"/>
          </a:p>
        </p:txBody>
      </p:sp>
      <p:sp>
        <p:nvSpPr>
          <p:cNvPr id="37" name="Shape 35"/>
          <p:cNvSpPr/>
          <p:nvPr/>
        </p:nvSpPr>
        <p:spPr>
          <a:xfrm>
            <a:off x="457200" y="5074920"/>
            <a:ext cx="3017520" cy="969264"/>
          </a:xfrm>
          <a:prstGeom prst="rect">
            <a:avLst/>
          </a:prstGeom>
          <a:solidFill>
            <a:srgbClr val="FFFFFF"/>
          </a:solidFill>
          <a:ln w="12700">
            <a:solidFill>
              <a:srgbClr val="B4C0AD"/>
            </a:solidFill>
            <a:prstDash val="solid"/>
          </a:ln>
        </p:spPr>
      </p:sp>
      <p:sp>
        <p:nvSpPr>
          <p:cNvPr id="38" name="Text 36"/>
          <p:cNvSpPr/>
          <p:nvPr/>
        </p:nvSpPr>
        <p:spPr>
          <a:xfrm>
            <a:off x="594360" y="5129784"/>
            <a:ext cx="2743200" cy="274320"/>
          </a:xfrm>
          <a:prstGeom prst="rect">
            <a:avLst/>
          </a:prstGeom>
          <a:noFill/>
          <a:ln/>
        </p:spPr>
        <p:txBody>
          <a:bodyPr wrap="square" lIns="0" tIns="0" rIns="0" bIns="0" rtlCol="0" anchor="ctr"/>
          <a:lstStyle/>
          <a:p>
            <a:pPr indent="0" marL="0">
              <a:buNone/>
            </a:pPr>
            <a:r>
              <a:rPr lang="en-US" sz="1300" b="1" spc="200" kern="0" dirty="0">
                <a:solidFill>
                  <a:srgbClr val="3E6B48"/>
                </a:solidFill>
              </a:rPr>
              <a:t>WHERE IT RUNS</a:t>
            </a:r>
            <a:endParaRPr lang="en-US" sz="1300" dirty="0"/>
          </a:p>
        </p:txBody>
      </p:sp>
      <p:sp>
        <p:nvSpPr>
          <p:cNvPr id="39" name="Text 37"/>
          <p:cNvSpPr/>
          <p:nvPr/>
        </p:nvSpPr>
        <p:spPr>
          <a:xfrm>
            <a:off x="594360" y="5404104"/>
            <a:ext cx="2743200" cy="603504"/>
          </a:xfrm>
          <a:prstGeom prst="rect">
            <a:avLst/>
          </a:prstGeom>
          <a:noFill/>
          <a:ln/>
        </p:spPr>
        <p:txBody>
          <a:bodyPr wrap="square" lIns="0" tIns="0" rIns="0" bIns="0" rtlCol="0" anchor="t"/>
          <a:lstStyle/>
          <a:p>
            <a:pPr indent="0" marL="0">
              <a:buNone/>
            </a:pPr>
            <a:r>
              <a:rPr lang="en-US" sz="1300" dirty="0">
                <a:solidFill>
                  <a:srgbClr val="1E2B22"/>
                </a:solidFill>
              </a:rPr>
              <a:t>editor (LSP) · command line · CI gate · SonarQube dashboard</a:t>
            </a:r>
            <a:endParaRPr lang="en-US" sz="1300" dirty="0"/>
          </a:p>
        </p:txBody>
      </p:sp>
      <p:sp>
        <p:nvSpPr>
          <p:cNvPr id="40" name="Shape 38"/>
          <p:cNvSpPr/>
          <p:nvPr/>
        </p:nvSpPr>
        <p:spPr>
          <a:xfrm>
            <a:off x="3657600" y="5074920"/>
            <a:ext cx="3246120" cy="969264"/>
          </a:xfrm>
          <a:prstGeom prst="rect">
            <a:avLst/>
          </a:prstGeom>
          <a:solidFill>
            <a:srgbClr val="FFFFFF"/>
          </a:solidFill>
          <a:ln w="12700">
            <a:solidFill>
              <a:srgbClr val="B4C0AD"/>
            </a:solidFill>
            <a:prstDash val="solid"/>
          </a:ln>
        </p:spPr>
      </p:sp>
      <p:sp>
        <p:nvSpPr>
          <p:cNvPr id="41" name="Text 39"/>
          <p:cNvSpPr/>
          <p:nvPr/>
        </p:nvSpPr>
        <p:spPr>
          <a:xfrm>
            <a:off x="3794760" y="5129784"/>
            <a:ext cx="2971800" cy="274320"/>
          </a:xfrm>
          <a:prstGeom prst="rect">
            <a:avLst/>
          </a:prstGeom>
          <a:noFill/>
          <a:ln/>
        </p:spPr>
        <p:txBody>
          <a:bodyPr wrap="square" lIns="0" tIns="0" rIns="0" bIns="0" rtlCol="0" anchor="ctr"/>
          <a:lstStyle/>
          <a:p>
            <a:pPr indent="0" marL="0">
              <a:buNone/>
            </a:pPr>
            <a:r>
              <a:rPr lang="en-US" sz="1300" b="1" spc="200" kern="0" dirty="0">
                <a:solidFill>
                  <a:srgbClr val="3E6B48"/>
                </a:solidFill>
              </a:rPr>
              <a:t>WHO CHECKS</a:t>
            </a:r>
            <a:endParaRPr lang="en-US" sz="1300" dirty="0"/>
          </a:p>
        </p:txBody>
      </p:sp>
      <p:sp>
        <p:nvSpPr>
          <p:cNvPr id="42" name="Text 40"/>
          <p:cNvSpPr/>
          <p:nvPr/>
        </p:nvSpPr>
        <p:spPr>
          <a:xfrm>
            <a:off x="3794760" y="5404104"/>
            <a:ext cx="2971800" cy="603504"/>
          </a:xfrm>
          <a:prstGeom prst="rect">
            <a:avLst/>
          </a:prstGeom>
          <a:noFill/>
          <a:ln/>
        </p:spPr>
        <p:txBody>
          <a:bodyPr wrap="square" lIns="0" tIns="0" rIns="0" bIns="0" rtlCol="0" anchor="t"/>
          <a:lstStyle/>
          <a:p>
            <a:pPr indent="0" marL="0">
              <a:buNone/>
            </a:pPr>
            <a:r>
              <a:rPr lang="en-US" sz="1300" b="1" dirty="0">
                <a:solidFill>
                  <a:srgbClr val="1E2B22"/>
                </a:solidFill>
              </a:rPr>
              <a:t>Every author, </a:t>
            </a:r>
            <a:pPr indent="0" marL="0">
              <a:buNone/>
            </a:pPr>
            <a:r>
              <a:rPr lang="en-US" sz="1300" dirty="0">
                <a:solidFill>
                  <a:srgbClr val="1E2B22"/>
                </a:solidFill>
              </a:rPr>
              <a:t>in the editor while writing; </a:t>
            </a:r>
            <a:pPr indent="0" marL="0">
              <a:buNone/>
            </a:pPr>
            <a:r>
              <a:rPr lang="en-US" sz="1300" b="1" dirty="0">
                <a:solidFill>
                  <a:srgbClr val="1E2B22"/>
                </a:solidFill>
              </a:rPr>
              <a:t>every change, </a:t>
            </a:r>
            <a:pPr indent="0" marL="0">
              <a:buNone/>
            </a:pPr>
            <a:r>
              <a:rPr lang="en-US" sz="1300" dirty="0">
                <a:solidFill>
                  <a:srgbClr val="1E2B22"/>
                </a:solidFill>
              </a:rPr>
              <a:t>in CI, whoever made it</a:t>
            </a:r>
            <a:endParaRPr lang="en-US" sz="1300" dirty="0"/>
          </a:p>
        </p:txBody>
      </p:sp>
      <p:sp>
        <p:nvSpPr>
          <p:cNvPr id="43" name="Shape 41"/>
          <p:cNvSpPr/>
          <p:nvPr/>
        </p:nvSpPr>
        <p:spPr>
          <a:xfrm>
            <a:off x="7086600" y="5074920"/>
            <a:ext cx="4663440" cy="969264"/>
          </a:xfrm>
          <a:prstGeom prst="rect">
            <a:avLst/>
          </a:prstGeom>
          <a:solidFill>
            <a:srgbClr val="FFFFFF"/>
          </a:solidFill>
          <a:ln w="12700">
            <a:solidFill>
              <a:srgbClr val="B4C0AD"/>
            </a:solidFill>
            <a:prstDash val="solid"/>
          </a:ln>
        </p:spPr>
      </p:sp>
      <p:sp>
        <p:nvSpPr>
          <p:cNvPr id="44" name="Text 42"/>
          <p:cNvSpPr/>
          <p:nvPr/>
        </p:nvSpPr>
        <p:spPr>
          <a:xfrm>
            <a:off x="7223760" y="5129784"/>
            <a:ext cx="4389120" cy="274320"/>
          </a:xfrm>
          <a:prstGeom prst="rect">
            <a:avLst/>
          </a:prstGeom>
          <a:noFill/>
          <a:ln/>
        </p:spPr>
        <p:txBody>
          <a:bodyPr wrap="square" lIns="0" tIns="0" rIns="0" bIns="0" rtlCol="0" anchor="ctr"/>
          <a:lstStyle/>
          <a:p>
            <a:pPr indent="0" marL="0">
              <a:buNone/>
            </a:pPr>
            <a:r>
              <a:rPr lang="en-US" sz="1300" b="1" spc="200" kern="0" dirty="0">
                <a:solidFill>
                  <a:srgbClr val="3E6B48"/>
                </a:solidFill>
              </a:rPr>
              <a:t>EVIDENCE</a:t>
            </a:r>
            <a:endParaRPr lang="en-US" sz="1300" dirty="0"/>
          </a:p>
        </p:txBody>
      </p:sp>
      <p:sp>
        <p:nvSpPr>
          <p:cNvPr id="45" name="Text 43"/>
          <p:cNvSpPr/>
          <p:nvPr/>
        </p:nvSpPr>
        <p:spPr>
          <a:xfrm>
            <a:off x="7223760" y="5404104"/>
            <a:ext cx="4389120" cy="603504"/>
          </a:xfrm>
          <a:prstGeom prst="rect">
            <a:avLst/>
          </a:prstGeom>
          <a:noFill/>
          <a:ln/>
        </p:spPr>
        <p:txBody>
          <a:bodyPr wrap="square" lIns="0" tIns="0" rIns="0" bIns="0" rtlCol="0" anchor="t"/>
          <a:lstStyle/>
          <a:p>
            <a:pPr indent="0" marL="0">
              <a:buNone/>
            </a:pPr>
            <a:r>
              <a:rPr lang="en-US" sz="1300" b="1" dirty="0">
                <a:solidFill>
                  <a:srgbClr val="1E2B22"/>
                </a:solidFill>
              </a:rPr>
              <a:t>Measured: </a:t>
            </a:r>
            <a:pPr indent="0" marL="0">
              <a:buNone/>
            </a:pPr>
            <a:r>
              <a:rPr lang="en-US" sz="1300" dirty="0">
                <a:solidFill>
                  <a:srgbClr val="1E2B22"/>
                </a:solidFill>
              </a:rPr>
              <a:t>AI code from Level 1 sequence diagrams fails ~1 in 3 intended behaviours, ~1 in 10 from Level 2 up (slide 11).</a:t>
            </a:r>
            <a:endParaRPr lang="en-US" sz="1300" dirty="0"/>
          </a:p>
          <a:p>
            <a:pPr indent="0" marL="0">
              <a:buNone/>
            </a:pPr>
            <a:r>
              <a:rPr lang="en-US" sz="1300" b="1" dirty="0">
                <a:solidFill>
                  <a:srgbClr val="1E2B22"/>
                </a:solidFill>
              </a:rPr>
              <a:t>Expected: </a:t>
            </a:r>
            <a:pPr indent="0" marL="0">
              <a:buNone/>
            </a:pPr>
            <a:r>
              <a:rPr lang="en-US" sz="1300" dirty="0">
                <a:solidFill>
                  <a:srgbClr val="1E2B22"/>
                </a:solidFill>
              </a:rPr>
              <a:t>less rework, shorter lead time.</a:t>
            </a:r>
            <a:endParaRPr lang="en-US" sz="1300" dirty="0"/>
          </a:p>
        </p:txBody>
      </p:sp>
    </p:spTree>
  </p:cSld>
  <p:clrMapOvr>
    <a:masterClrMapping/>
  </p:clrMapOvr>
  <mc:AlternateContent>
    <mc:Choice Requires="p159">
      <p:transition spd="slow" p14:dur="15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③ The value · from advice to gate, step by step, without a big-bang cleanup</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Diagram quality, built into the workflow</a:t>
            </a:r>
            <a:endParaRPr lang="en-US" sz="4000" dirty="0"/>
          </a:p>
        </p:txBody>
      </p:sp>
      <p:sp>
        <p:nvSpPr>
          <p:cNvPr id="4" name="Text 2"/>
          <p:cNvSpPr/>
          <p:nvPr/>
        </p:nvSpPr>
        <p:spPr>
          <a:xfrm>
            <a:off x="457200" y="1536192"/>
            <a:ext cx="5394960" cy="274320"/>
          </a:xfrm>
          <a:prstGeom prst="rect">
            <a:avLst/>
          </a:prstGeom>
          <a:noFill/>
          <a:ln/>
        </p:spPr>
        <p:txBody>
          <a:bodyPr wrap="square" lIns="0" tIns="0" rIns="0" bIns="0" rtlCol="0" anchor="ctr"/>
          <a:lstStyle/>
          <a:p>
            <a:pPr indent="0" marL="0">
              <a:buNone/>
            </a:pPr>
            <a:r>
              <a:rPr lang="en-US" sz="1500" i="1" dirty="0">
                <a:solidFill>
                  <a:srgbClr val="4A5A4E"/>
                </a:solidFill>
              </a:rPr>
              <a:t>On your own machine (with or without Git)</a:t>
            </a:r>
            <a:endParaRPr lang="en-US" sz="15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847088"/>
          <a:ext cx="5394960" cy="914400"/>
        </p:xfrm>
        <a:graphic>
          <a:graphicData uri="http://schemas.openxmlformats.org/drawingml/2006/table">
            <a:tbl>
              <a:tblPr/>
              <a:tblGrid>
                <a:gridCol w="1325880"/>
                <a:gridCol w="4069080"/>
              </a:tblGrid>
              <a:tr h="329184">
                <a:tc>
                  <a:txBody>
                    <a:bodyPr/>
                    <a:lstStyle/>
                    <a:p>
                      <a:pPr indent="0" marL="0">
                        <a:buNone/>
                      </a:pPr>
                      <a:r>
                        <a:rPr lang="en-US" sz="1300" b="1" dirty="0">
                          <a:solidFill>
                            <a:srgbClr val="FFFFFF"/>
                          </a:solidFill>
                        </a:rPr>
                        <a:t>When</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300" b="1" dirty="0">
                          <a:solidFill>
                            <a:srgbClr val="FFFFFF"/>
                          </a:solidFill>
                        </a:rPr>
                        <a:t>How</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r>
              <a:tr h="329184">
                <a:tc>
                  <a:txBody>
                    <a:bodyPr/>
                    <a:lstStyle/>
                    <a:p>
                      <a:pPr indent="0" marL="0">
                        <a:buNone/>
                      </a:pPr>
                      <a:r>
                        <a:rPr lang="en-US" sz="1300" b="1" dirty="0">
                          <a:solidFill>
                            <a:srgbClr val="1E2B22"/>
                          </a:solidFill>
                        </a:rPr>
                        <a:t>While writing</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dirty="0">
                          <a:solidFill>
                            <a:srgbClr val="1E2B22"/>
                          </a:solidFill>
                        </a:rPr>
                        <a:t>In any editor that supports LSP: one language server, no editor-specific plugins</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r h="329184">
                <a:tc>
                  <a:txBody>
                    <a:bodyPr/>
                    <a:lstStyle/>
                    <a:p>
                      <a:pPr indent="0" marL="0">
                        <a:buNone/>
                      </a:pPr>
                      <a:r>
                        <a:rPr lang="en-US" sz="1300" b="1" dirty="0">
                          <a:solidFill>
                            <a:srgbClr val="1E2B22"/>
                          </a:solidFill>
                        </a:rPr>
                        <a:t>On demand</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300" dirty="0">
                          <a:solidFill>
                            <a:srgbClr val="1E2B22"/>
                          </a:solidFill>
                        </a:rPr>
                        <a:t>From the command line: check a whole folder at once, with each diagram's findings and maturity level, plus an HTML maturity report</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r>
            </a:tbl>
          </a:graphicData>
        </a:graphic>
      </p:graphicFrame>
      <p:sp>
        <p:nvSpPr>
          <p:cNvPr id="6" name="Text 3"/>
          <p:cNvSpPr/>
          <p:nvPr/>
        </p:nvSpPr>
        <p:spPr>
          <a:xfrm>
            <a:off x="6035040" y="1536192"/>
            <a:ext cx="5715000" cy="274320"/>
          </a:xfrm>
          <a:prstGeom prst="rect">
            <a:avLst/>
          </a:prstGeom>
          <a:noFill/>
          <a:ln/>
        </p:spPr>
        <p:txBody>
          <a:bodyPr wrap="square" lIns="0" tIns="0" rIns="0" bIns="0" rtlCol="0" anchor="ctr"/>
          <a:lstStyle/>
          <a:p>
            <a:pPr indent="0" marL="0">
              <a:buNone/>
            </a:pPr>
            <a:r>
              <a:rPr lang="en-US" sz="1500" i="1" dirty="0">
                <a:solidFill>
                  <a:srgbClr val="4A5A4E"/>
                </a:solidFill>
              </a:rPr>
              <a:t>In the delivery pipeline (diagrams stored in Git)</a:t>
            </a:r>
            <a:endParaRPr lang="en-US" sz="1500" dirty="0"/>
          </a:p>
        </p:txBody>
      </p:sp>
      <p:graphicFrame>
        <p:nvGraphicFramePr>
          <p:cNvPr id="31" name="Table 1"/>
          <p:cNvGraphicFramePr>
            <a:graphicFrameLocks noGrp="1"/>
          </p:cNvGraphicFramePr>
          <p:nvPr>
            <p:extLst>
              <p:ext uri="{D42A27DB-BD31-4B8C-83A1-F6EECF244321}">
                <p14:modId xmlns:p14="http://schemas.microsoft.com/office/powerpoint/2010/main" val="1579011935"/>
              </p:ext>
            </p:extLst>
          </p:nvPr>
        </p:nvGraphicFramePr>
        <p:xfrm>
          <a:off x="6035040" y="1847088"/>
          <a:ext cx="5715000" cy="914400"/>
        </p:xfrm>
        <a:graphic>
          <a:graphicData uri="http://schemas.openxmlformats.org/drawingml/2006/table">
            <a:tbl>
              <a:tblPr/>
              <a:tblGrid>
                <a:gridCol w="1508760"/>
                <a:gridCol w="4206240"/>
              </a:tblGrid>
              <a:tr h="329184">
                <a:tc>
                  <a:txBody>
                    <a:bodyPr/>
                    <a:lstStyle/>
                    <a:p>
                      <a:pPr indent="0" marL="0">
                        <a:buNone/>
                      </a:pPr>
                      <a:r>
                        <a:rPr lang="en-US" sz="1300" b="1" dirty="0">
                          <a:solidFill>
                            <a:srgbClr val="FFFFFF"/>
                          </a:solidFill>
                        </a:rPr>
                        <a:t>When</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c>
                  <a:txBody>
                    <a:bodyPr/>
                    <a:lstStyle/>
                    <a:p>
                      <a:pPr indent="0" marL="0">
                        <a:buNone/>
                      </a:pPr>
                      <a:r>
                        <a:rPr lang="en-US" sz="1300" b="1" dirty="0">
                          <a:solidFill>
                            <a:srgbClr val="FFFFFF"/>
                          </a:solidFill>
                        </a:rPr>
                        <a:t>How</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1E2B22"/>
                    </a:solidFill>
                  </a:tcPr>
                </a:tc>
              </a:tr>
              <a:tr h="329184">
                <a:tc>
                  <a:txBody>
                    <a:bodyPr/>
                    <a:lstStyle/>
                    <a:p>
                      <a:pPr indent="0" marL="0">
                        <a:buNone/>
                      </a:pPr>
                      <a:r>
                        <a:rPr lang="en-US" sz="1300" b="1" dirty="0">
                          <a:solidFill>
                            <a:srgbClr val="1E2B22"/>
                          </a:solidFill>
                        </a:rPr>
                        <a:t>On every change</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dirty="0">
                          <a:solidFill>
                            <a:srgbClr val="1E2B22"/>
                          </a:solidFill>
                        </a:rPr>
                        <a:t>A CI gate checks every changed diagram, whoever authored it; the severity of its findings decides whether the build passes</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r h="329184">
                <a:tc>
                  <a:txBody>
                    <a:bodyPr/>
                    <a:lstStyle/>
                    <a:p>
                      <a:pPr indent="0" marL="0">
                        <a:buNone/>
                      </a:pPr>
                      <a:r>
                        <a:rPr lang="en-US" sz="1300" b="1" dirty="0">
                          <a:solidFill>
                            <a:srgbClr val="1E2B22"/>
                          </a:solidFill>
                        </a:rPr>
                        <a:t>From existing tools</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c>
                  <a:txBody>
                    <a:bodyPr/>
                    <a:lstStyle/>
                    <a:p>
                      <a:pPr indent="0" marL="0">
                        <a:buNone/>
                      </a:pPr>
                      <a:r>
                        <a:rPr lang="en-US" sz="1300" dirty="0">
                          <a:solidFill>
                            <a:srgbClr val="1E2B22"/>
                          </a:solidFill>
                        </a:rPr>
                        <a:t>Business processes modelled in ARIS are converted to PlantUML and pass the same gate</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C3CDBD"/>
                    </a:solidFill>
                  </a:tcPr>
                </a:tc>
              </a:tr>
              <a:tr h="329184">
                <a:tc>
                  <a:txBody>
                    <a:bodyPr/>
                    <a:lstStyle/>
                    <a:p>
                      <a:pPr indent="0" marL="0">
                        <a:buNone/>
                      </a:pPr>
                      <a:r>
                        <a:rPr lang="en-US" sz="1300" b="1" dirty="0">
                          <a:solidFill>
                            <a:srgbClr val="1E2B22"/>
                          </a:solidFill>
                        </a:rPr>
                        <a:t>Over time</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c>
                  <a:txBody>
                    <a:bodyPr/>
                    <a:lstStyle/>
                    <a:p>
                      <a:pPr indent="0" marL="0">
                        <a:buNone/>
                      </a:pPr>
                      <a:r>
                        <a:rPr lang="en-US" sz="1300" dirty="0">
                          <a:solidFill>
                            <a:srgbClr val="1E2B22"/>
                          </a:solidFill>
                        </a:rPr>
                        <a:t>Dashboards (SonarQube), a maturity report, and a badge per repository showing its weakest diagram's level</a:t>
                      </a:r>
                      <a:endParaRPr lang="en-US" sz="1300" dirty="0"/>
                    </a:p>
                  </a:txBody>
                  <a:tcPr marL="64008" marR="64008" marT="64008" marB="64008" anchor="ctr">
                    <a:lnL w="12700" cap="flat" cmpd="sng" algn="ctr">
                      <a:solidFill>
                        <a:srgbClr val="F7F8F5"/>
                      </a:solidFill>
                      <a:prstDash val="solid"/>
                      <a:round/>
                      <a:headEnd type="none" w="med" len="med"/>
                      <a:tailEnd type="none" w="med" len="med"/>
                    </a:lnL>
                    <a:lnR w="12700" cap="flat" cmpd="sng" algn="ctr">
                      <a:solidFill>
                        <a:srgbClr val="F7F8F5"/>
                      </a:solidFill>
                      <a:prstDash val="solid"/>
                      <a:round/>
                      <a:headEnd type="none" w="med" len="med"/>
                      <a:tailEnd type="none" w="med" len="med"/>
                    </a:lnR>
                    <a:lnT w="12700" cap="flat" cmpd="sng" algn="ctr">
                      <a:solidFill>
                        <a:srgbClr val="F7F8F5"/>
                      </a:solidFill>
                      <a:prstDash val="solid"/>
                      <a:round/>
                      <a:headEnd type="none" w="med" len="med"/>
                      <a:tailEnd type="none" w="med" len="med"/>
                    </a:lnT>
                    <a:lnB w="12700" cap="flat" cmpd="sng" algn="ctr">
                      <a:solidFill>
                        <a:srgbClr val="F7F8F5"/>
                      </a:solidFill>
                      <a:prstDash val="solid"/>
                      <a:round/>
                      <a:headEnd type="none" w="med" len="med"/>
                      <a:tailEnd type="none" w="med" len="med"/>
                    </a:lnB>
                    <a:solidFill>
                      <a:srgbClr val="D5DDD0"/>
                    </a:solidFill>
                  </a:tcPr>
                </a:tc>
              </a:tr>
            </a:tbl>
          </a:graphicData>
        </a:graphic>
      </p:graphicFrame>
      <p:sp>
        <p:nvSpPr>
          <p:cNvPr id="8" name="Shape 4"/>
          <p:cNvSpPr/>
          <p:nvPr/>
        </p:nvSpPr>
        <p:spPr>
          <a:xfrm>
            <a:off x="457200" y="4114800"/>
            <a:ext cx="3931920" cy="731520"/>
          </a:xfrm>
          <a:prstGeom prst="homePlate">
            <a:avLst/>
          </a:prstGeom>
          <a:solidFill>
            <a:srgbClr val="D5DDD0"/>
          </a:solidFill>
          <a:ln w="19050">
            <a:solidFill>
              <a:srgbClr val="F7F8F5"/>
            </a:solidFill>
            <a:prstDash val="solid"/>
          </a:ln>
        </p:spPr>
      </p:sp>
      <p:sp>
        <p:nvSpPr>
          <p:cNvPr id="9" name="Text 5"/>
          <p:cNvSpPr/>
          <p:nvPr/>
        </p:nvSpPr>
        <p:spPr>
          <a:xfrm>
            <a:off x="621792" y="4114800"/>
            <a:ext cx="3383280" cy="731520"/>
          </a:xfrm>
          <a:prstGeom prst="rect">
            <a:avLst/>
          </a:prstGeom>
          <a:noFill/>
          <a:ln/>
        </p:spPr>
        <p:txBody>
          <a:bodyPr wrap="square" lIns="0" tIns="0" rIns="0" bIns="0" rtlCol="0" anchor="ctr"/>
          <a:lstStyle/>
          <a:p>
            <a:pPr indent="0" marL="0">
              <a:buNone/>
            </a:pPr>
            <a:r>
              <a:rPr lang="en-US" sz="1300" b="1" spc="100" kern="0" dirty="0">
                <a:solidFill>
                  <a:srgbClr val="1E2B22"/>
                </a:solidFill>
              </a:rPr>
              <a:t>Step 1 · ADVISE</a:t>
            </a:r>
            <a:endParaRPr lang="en-US" sz="1300" dirty="0"/>
          </a:p>
          <a:p>
            <a:pPr indent="0" marL="0">
              <a:buNone/>
            </a:pPr>
            <a:r>
              <a:rPr lang="en-US" sz="1300" dirty="0">
                <a:solidFill>
                  <a:srgbClr val="1E2B22"/>
                </a:solidFill>
              </a:rPr>
              <a:t>report only; nothing fails</a:t>
            </a:r>
            <a:endParaRPr lang="en-US" sz="1300" dirty="0"/>
          </a:p>
        </p:txBody>
      </p:sp>
      <p:sp>
        <p:nvSpPr>
          <p:cNvPr id="10" name="Shape 6"/>
          <p:cNvSpPr/>
          <p:nvPr/>
        </p:nvSpPr>
        <p:spPr>
          <a:xfrm>
            <a:off x="4114800" y="4114800"/>
            <a:ext cx="3931920" cy="731520"/>
          </a:xfrm>
          <a:prstGeom prst="chevron">
            <a:avLst/>
          </a:prstGeom>
          <a:solidFill>
            <a:srgbClr val="C3CDBD"/>
          </a:solidFill>
          <a:ln w="19050">
            <a:solidFill>
              <a:srgbClr val="F7F8F5"/>
            </a:solidFill>
            <a:prstDash val="solid"/>
          </a:ln>
        </p:spPr>
      </p:sp>
      <p:sp>
        <p:nvSpPr>
          <p:cNvPr id="11" name="Text 7"/>
          <p:cNvSpPr/>
          <p:nvPr/>
        </p:nvSpPr>
        <p:spPr>
          <a:xfrm>
            <a:off x="4526280" y="4114800"/>
            <a:ext cx="3154680" cy="731520"/>
          </a:xfrm>
          <a:prstGeom prst="rect">
            <a:avLst/>
          </a:prstGeom>
          <a:noFill/>
          <a:ln/>
        </p:spPr>
        <p:txBody>
          <a:bodyPr wrap="square" lIns="0" tIns="0" rIns="0" bIns="0" rtlCol="0" anchor="ctr"/>
          <a:lstStyle/>
          <a:p>
            <a:pPr indent="0" marL="0">
              <a:buNone/>
            </a:pPr>
            <a:r>
              <a:rPr lang="en-US" sz="1300" b="1" spc="100" kern="0" dirty="0">
                <a:solidFill>
                  <a:srgbClr val="1E2B22"/>
                </a:solidFill>
              </a:rPr>
              <a:t>Step 2 · RATCHET</a:t>
            </a:r>
            <a:endParaRPr lang="en-US" sz="1300" dirty="0"/>
          </a:p>
          <a:p>
            <a:pPr indent="0" marL="0">
              <a:buNone/>
            </a:pPr>
            <a:r>
              <a:rPr lang="en-US" sz="1300" dirty="0">
                <a:solidFill>
                  <a:srgbClr val="1E2B22"/>
                </a:solidFill>
              </a:rPr>
              <a:t>record today's levels; fail only when a diagram gets worse</a:t>
            </a:r>
            <a:endParaRPr lang="en-US" sz="1300" dirty="0"/>
          </a:p>
        </p:txBody>
      </p:sp>
      <p:sp>
        <p:nvSpPr>
          <p:cNvPr id="12" name="Shape 8"/>
          <p:cNvSpPr/>
          <p:nvPr/>
        </p:nvSpPr>
        <p:spPr>
          <a:xfrm>
            <a:off x="7772400" y="4114800"/>
            <a:ext cx="3977640" cy="731520"/>
          </a:xfrm>
          <a:prstGeom prst="chevron">
            <a:avLst/>
          </a:prstGeom>
          <a:solidFill>
            <a:srgbClr val="3E6B48"/>
          </a:solidFill>
          <a:ln w="19050">
            <a:solidFill>
              <a:srgbClr val="F7F8F5"/>
            </a:solidFill>
            <a:prstDash val="solid"/>
          </a:ln>
        </p:spPr>
      </p:sp>
      <p:sp>
        <p:nvSpPr>
          <p:cNvPr id="13" name="Text 9"/>
          <p:cNvSpPr/>
          <p:nvPr/>
        </p:nvSpPr>
        <p:spPr>
          <a:xfrm>
            <a:off x="8183880" y="4114800"/>
            <a:ext cx="3154680" cy="731520"/>
          </a:xfrm>
          <a:prstGeom prst="rect">
            <a:avLst/>
          </a:prstGeom>
          <a:noFill/>
          <a:ln/>
        </p:spPr>
        <p:txBody>
          <a:bodyPr wrap="square" lIns="0" tIns="0" rIns="0" bIns="0" rtlCol="0" anchor="ctr"/>
          <a:lstStyle/>
          <a:p>
            <a:pPr indent="0" marL="0">
              <a:buNone/>
            </a:pPr>
            <a:r>
              <a:rPr lang="en-US" sz="1300" b="1" spc="100" kern="0" dirty="0">
                <a:solidFill>
                  <a:srgbClr val="FFFFFF"/>
                </a:solidFill>
              </a:rPr>
              <a:t>Step 3 · FLOOR</a:t>
            </a:r>
            <a:endParaRPr lang="en-US" sz="1300" dirty="0"/>
          </a:p>
          <a:p>
            <a:pPr indent="0" marL="0">
              <a:buNone/>
            </a:pPr>
            <a:r>
              <a:rPr lang="en-US" sz="1300" dirty="0">
                <a:solidFill>
                  <a:srgbClr val="FFFFFF"/>
                </a:solidFill>
              </a:rPr>
              <a:t>require a minimum level, e.g. Level 2 everywhere, Level 4 before hand-off</a:t>
            </a:r>
            <a:endParaRPr lang="en-US" sz="1300" dirty="0"/>
          </a:p>
        </p:txBody>
      </p:sp>
      <p:sp>
        <p:nvSpPr>
          <p:cNvPr id="14" name="Shape 10"/>
          <p:cNvSpPr/>
          <p:nvPr/>
        </p:nvSpPr>
        <p:spPr>
          <a:xfrm>
            <a:off x="457200" y="5029200"/>
            <a:ext cx="11292840" cy="914400"/>
          </a:xfrm>
          <a:prstGeom prst="rect">
            <a:avLst/>
          </a:prstGeom>
          <a:solidFill>
            <a:srgbClr val="9BD12E"/>
          </a:solidFill>
          <a:ln w="12700">
            <a:solidFill>
              <a:srgbClr val="9BD12E"/>
            </a:solidFill>
            <a:prstDash val="solid"/>
          </a:ln>
        </p:spPr>
      </p:sp>
      <p:sp>
        <p:nvSpPr>
          <p:cNvPr id="15" name="Text 11"/>
          <p:cNvSpPr/>
          <p:nvPr/>
        </p:nvSpPr>
        <p:spPr>
          <a:xfrm>
            <a:off x="685800" y="5029200"/>
            <a:ext cx="10835640" cy="914400"/>
          </a:xfrm>
          <a:prstGeom prst="rect">
            <a:avLst/>
          </a:prstGeom>
          <a:noFill/>
          <a:ln/>
        </p:spPr>
        <p:txBody>
          <a:bodyPr wrap="square" lIns="0" tIns="0" rIns="0" bIns="0" rtlCol="0" anchor="ctr"/>
          <a:lstStyle/>
          <a:p>
            <a:pPr indent="0" marL="0">
              <a:buNone/>
            </a:pPr>
            <a:r>
              <a:rPr lang="en-US" sz="1800" b="1" dirty="0">
                <a:solidFill>
                  <a:srgbClr val="1E2B22"/>
                </a:solidFill>
              </a:rPr>
              <a:t>Questions</a:t>
            </a:r>
            <a:endParaRPr lang="en-US" sz="1800" dirty="0"/>
          </a:p>
          <a:p>
            <a:pPr indent="0" marL="0">
              <a:buNone/>
            </a:pPr>
            <a:r>
              <a:rPr lang="en-US" sz="1800" dirty="0">
                <a:solidFill>
                  <a:srgbClr val="1E2B22"/>
                </a:solidFill>
              </a:rPr>
              <a:t>1. What would a PoC need to show to convince you?</a:t>
            </a:r>
            <a:endParaRPr lang="en-US" sz="1800" dirty="0"/>
          </a:p>
          <a:p>
            <a:pPr indent="0" marL="0">
              <a:buNone/>
            </a:pPr>
            <a:r>
              <a:rPr lang="en-US" sz="1800" dirty="0">
                <a:solidFill>
                  <a:srgbClr val="1E2B22"/>
                </a:solidFill>
              </a:rPr>
              <a:t>2. Where should the gate sit, and which level for which diagrams?</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Closing · what we heard, and what we decide</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A PoC on semantic linting: go or no-go?</a:t>
            </a:r>
            <a:endParaRPr lang="en-US" sz="4000" dirty="0"/>
          </a:p>
        </p:txBody>
      </p:sp>
      <p:sp>
        <p:nvSpPr>
          <p:cNvPr id="4" name="Text 2"/>
          <p:cNvSpPr/>
          <p:nvPr/>
        </p:nvSpPr>
        <p:spPr>
          <a:xfrm>
            <a:off x="457200" y="1554480"/>
            <a:ext cx="6080760" cy="274320"/>
          </a:xfrm>
          <a:prstGeom prst="rect">
            <a:avLst/>
          </a:prstGeom>
          <a:noFill/>
          <a:ln/>
        </p:spPr>
        <p:txBody>
          <a:bodyPr wrap="square" lIns="0" tIns="0" rIns="0" bIns="0" rtlCol="0" anchor="ctr"/>
          <a:lstStyle/>
          <a:p>
            <a:pPr indent="0" marL="0">
              <a:buNone/>
            </a:pPr>
            <a:r>
              <a:rPr lang="en-US" sz="1300" b="1" spc="250" kern="0" dirty="0">
                <a:solidFill>
                  <a:srgbClr val="3E6B48"/>
                </a:solidFill>
              </a:rPr>
              <a:t>WHAT WE DISCUSSED</a:t>
            </a:r>
            <a:endParaRPr lang="en-US" sz="1300" dirty="0"/>
          </a:p>
        </p:txBody>
      </p:sp>
      <p:sp>
        <p:nvSpPr>
          <p:cNvPr id="5" name="Shape 3"/>
          <p:cNvSpPr/>
          <p:nvPr/>
        </p:nvSpPr>
        <p:spPr>
          <a:xfrm>
            <a:off x="457200" y="1874520"/>
            <a:ext cx="6080760" cy="731520"/>
          </a:xfrm>
          <a:prstGeom prst="rect">
            <a:avLst/>
          </a:prstGeom>
          <a:solidFill>
            <a:srgbClr val="D5DDD0"/>
          </a:solidFill>
          <a:ln w="12700">
            <a:solidFill>
              <a:srgbClr val="F7F8F5"/>
            </a:solidFill>
            <a:prstDash val="solid"/>
          </a:ln>
        </p:spPr>
      </p:sp>
      <p:sp>
        <p:nvSpPr>
          <p:cNvPr id="6" name="Shape 4"/>
          <p:cNvSpPr/>
          <p:nvPr/>
        </p:nvSpPr>
        <p:spPr>
          <a:xfrm>
            <a:off x="457200" y="1874520"/>
            <a:ext cx="2103120" cy="731520"/>
          </a:xfrm>
          <a:prstGeom prst="rect">
            <a:avLst/>
          </a:prstGeom>
          <a:solidFill>
            <a:srgbClr val="1E2B22"/>
          </a:solidFill>
          <a:ln w="12700">
            <a:solidFill>
              <a:srgbClr val="1E2B22"/>
            </a:solidFill>
            <a:prstDash val="solid"/>
          </a:ln>
        </p:spPr>
      </p:sp>
      <p:sp>
        <p:nvSpPr>
          <p:cNvPr id="7" name="Shape 5"/>
          <p:cNvSpPr/>
          <p:nvPr/>
        </p:nvSpPr>
        <p:spPr>
          <a:xfrm>
            <a:off x="585216" y="2048256"/>
            <a:ext cx="384048" cy="384048"/>
          </a:xfrm>
          <a:prstGeom prst="ellipse">
            <a:avLst/>
          </a:prstGeom>
          <a:solidFill>
            <a:srgbClr val="9BD12E"/>
          </a:solidFill>
          <a:ln w="12700">
            <a:solidFill>
              <a:srgbClr val="9BD12E"/>
            </a:solidFill>
            <a:prstDash val="solid"/>
          </a:ln>
        </p:spPr>
      </p:sp>
      <p:sp>
        <p:nvSpPr>
          <p:cNvPr id="8" name="Text 6"/>
          <p:cNvSpPr/>
          <p:nvPr/>
        </p:nvSpPr>
        <p:spPr>
          <a:xfrm>
            <a:off x="585216" y="2048256"/>
            <a:ext cx="384048" cy="384048"/>
          </a:xfrm>
          <a:prstGeom prst="rect">
            <a:avLst/>
          </a:prstGeom>
          <a:noFill/>
          <a:ln/>
        </p:spPr>
        <p:txBody>
          <a:bodyPr wrap="square" lIns="0" tIns="0" rIns="0" bIns="0" rtlCol="0" anchor="ctr"/>
          <a:lstStyle/>
          <a:p>
            <a:pPr algn="ctr" indent="0" marL="0">
              <a:buNone/>
            </a:pPr>
            <a:r>
              <a:rPr lang="en-US" sz="1700" b="1" dirty="0">
                <a:solidFill>
                  <a:srgbClr val="1E2B22"/>
                </a:solidFill>
              </a:rPr>
              <a:t>1</a:t>
            </a:r>
            <a:endParaRPr lang="en-US" sz="1700" dirty="0"/>
          </a:p>
        </p:txBody>
      </p:sp>
      <p:sp>
        <p:nvSpPr>
          <p:cNvPr id="9" name="Text 7"/>
          <p:cNvSpPr/>
          <p:nvPr/>
        </p:nvSpPr>
        <p:spPr>
          <a:xfrm>
            <a:off x="1060704" y="1874520"/>
            <a:ext cx="1463040" cy="731520"/>
          </a:xfrm>
          <a:prstGeom prst="rect">
            <a:avLst/>
          </a:prstGeom>
          <a:noFill/>
          <a:ln/>
        </p:spPr>
        <p:txBody>
          <a:bodyPr wrap="square" lIns="0" tIns="0" rIns="0" bIns="0" rtlCol="0" anchor="ctr"/>
          <a:lstStyle/>
          <a:p>
            <a:pPr indent="0" marL="0">
              <a:buNone/>
            </a:pPr>
            <a:r>
              <a:rPr lang="en-US" sz="1400" b="1" dirty="0">
                <a:solidFill>
                  <a:srgbClr val="FFFFFF"/>
                </a:solidFill>
              </a:rPr>
              <a:t>The problem</a:t>
            </a:r>
            <a:endParaRPr lang="en-US" sz="1400" dirty="0"/>
          </a:p>
        </p:txBody>
      </p:sp>
      <p:sp>
        <p:nvSpPr>
          <p:cNvPr id="10" name="Text 8"/>
          <p:cNvSpPr/>
          <p:nvPr/>
        </p:nvSpPr>
        <p:spPr>
          <a:xfrm>
            <a:off x="2697480" y="1874520"/>
            <a:ext cx="3703320" cy="731520"/>
          </a:xfrm>
          <a:prstGeom prst="rect">
            <a:avLst/>
          </a:prstGeom>
          <a:noFill/>
          <a:ln/>
        </p:spPr>
        <p:txBody>
          <a:bodyPr wrap="square" lIns="0" tIns="0" rIns="0" bIns="0" rtlCol="0" anchor="ctr"/>
          <a:lstStyle/>
          <a:p>
            <a:pPr indent="0" marL="0">
              <a:buNone/>
            </a:pPr>
            <a:r>
              <a:rPr lang="en-US" sz="1450" dirty="0">
                <a:solidFill>
                  <a:srgbClr val="1E2B22"/>
                </a:solidFill>
              </a:rPr>
              <a:t>Diagrams render, but not all of them make sense; every reader downstream fills the gaps.</a:t>
            </a:r>
            <a:endParaRPr lang="en-US" sz="1450" dirty="0"/>
          </a:p>
        </p:txBody>
      </p:sp>
      <p:sp>
        <p:nvSpPr>
          <p:cNvPr id="11" name="Shape 9"/>
          <p:cNvSpPr/>
          <p:nvPr/>
        </p:nvSpPr>
        <p:spPr>
          <a:xfrm>
            <a:off x="457200" y="2697480"/>
            <a:ext cx="6080760" cy="731520"/>
          </a:xfrm>
          <a:prstGeom prst="rect">
            <a:avLst/>
          </a:prstGeom>
          <a:solidFill>
            <a:srgbClr val="C3CDBD"/>
          </a:solidFill>
          <a:ln w="12700">
            <a:solidFill>
              <a:srgbClr val="F7F8F5"/>
            </a:solidFill>
            <a:prstDash val="solid"/>
          </a:ln>
        </p:spPr>
      </p:sp>
      <p:sp>
        <p:nvSpPr>
          <p:cNvPr id="12" name="Shape 10"/>
          <p:cNvSpPr/>
          <p:nvPr/>
        </p:nvSpPr>
        <p:spPr>
          <a:xfrm>
            <a:off x="457200" y="2697480"/>
            <a:ext cx="2103120" cy="731520"/>
          </a:xfrm>
          <a:prstGeom prst="rect">
            <a:avLst/>
          </a:prstGeom>
          <a:solidFill>
            <a:srgbClr val="1E2B22"/>
          </a:solidFill>
          <a:ln w="12700">
            <a:solidFill>
              <a:srgbClr val="1E2B22"/>
            </a:solidFill>
            <a:prstDash val="solid"/>
          </a:ln>
        </p:spPr>
      </p:sp>
      <p:sp>
        <p:nvSpPr>
          <p:cNvPr id="13" name="Shape 11"/>
          <p:cNvSpPr/>
          <p:nvPr/>
        </p:nvSpPr>
        <p:spPr>
          <a:xfrm>
            <a:off x="585216" y="2871216"/>
            <a:ext cx="384048" cy="384048"/>
          </a:xfrm>
          <a:prstGeom prst="ellipse">
            <a:avLst/>
          </a:prstGeom>
          <a:solidFill>
            <a:srgbClr val="9BD12E"/>
          </a:solidFill>
          <a:ln w="12700">
            <a:solidFill>
              <a:srgbClr val="9BD12E"/>
            </a:solidFill>
            <a:prstDash val="solid"/>
          </a:ln>
        </p:spPr>
      </p:sp>
      <p:sp>
        <p:nvSpPr>
          <p:cNvPr id="14" name="Text 12"/>
          <p:cNvSpPr/>
          <p:nvPr/>
        </p:nvSpPr>
        <p:spPr>
          <a:xfrm>
            <a:off x="585216" y="2871216"/>
            <a:ext cx="384048" cy="384048"/>
          </a:xfrm>
          <a:prstGeom prst="rect">
            <a:avLst/>
          </a:prstGeom>
          <a:noFill/>
          <a:ln/>
        </p:spPr>
        <p:txBody>
          <a:bodyPr wrap="square" lIns="0" tIns="0" rIns="0" bIns="0" rtlCol="0" anchor="ctr"/>
          <a:lstStyle/>
          <a:p>
            <a:pPr algn="ctr" indent="0" marL="0">
              <a:buNone/>
            </a:pPr>
            <a:r>
              <a:rPr lang="en-US" sz="1700" b="1" dirty="0">
                <a:solidFill>
                  <a:srgbClr val="1E2B22"/>
                </a:solidFill>
              </a:rPr>
              <a:t>2</a:t>
            </a:r>
            <a:endParaRPr lang="en-US" sz="1700" dirty="0"/>
          </a:p>
        </p:txBody>
      </p:sp>
      <p:sp>
        <p:nvSpPr>
          <p:cNvPr id="15" name="Text 13"/>
          <p:cNvSpPr/>
          <p:nvPr/>
        </p:nvSpPr>
        <p:spPr>
          <a:xfrm>
            <a:off x="1060704" y="2697480"/>
            <a:ext cx="1463040" cy="731520"/>
          </a:xfrm>
          <a:prstGeom prst="rect">
            <a:avLst/>
          </a:prstGeom>
          <a:noFill/>
          <a:ln/>
        </p:spPr>
        <p:txBody>
          <a:bodyPr wrap="square" lIns="0" tIns="0" rIns="0" bIns="0" rtlCol="0" anchor="ctr"/>
          <a:lstStyle/>
          <a:p>
            <a:pPr indent="0" marL="0">
              <a:buNone/>
            </a:pPr>
            <a:r>
              <a:rPr lang="en-US" sz="1400" b="1" dirty="0">
                <a:solidFill>
                  <a:srgbClr val="FFFFFF"/>
                </a:solidFill>
              </a:rPr>
              <a:t>The contribution</a:t>
            </a:r>
            <a:endParaRPr lang="en-US" sz="1400" dirty="0"/>
          </a:p>
        </p:txBody>
      </p:sp>
      <p:sp>
        <p:nvSpPr>
          <p:cNvPr id="16" name="Text 14"/>
          <p:cNvSpPr/>
          <p:nvPr/>
        </p:nvSpPr>
        <p:spPr>
          <a:xfrm>
            <a:off x="2697480" y="2697480"/>
            <a:ext cx="3703320" cy="731520"/>
          </a:xfrm>
          <a:prstGeom prst="rect">
            <a:avLst/>
          </a:prstGeom>
          <a:noFill/>
          <a:ln/>
        </p:spPr>
        <p:txBody>
          <a:bodyPr wrap="square" lIns="0" tIns="0" rIns="0" bIns="0" rtlCol="0" anchor="ctr"/>
          <a:lstStyle/>
          <a:p>
            <a:pPr indent="0" marL="0">
              <a:buNone/>
            </a:pPr>
            <a:r>
              <a:rPr lang="en-US" sz="1450" dirty="0">
                <a:solidFill>
                  <a:srgbClr val="1E2B22"/>
                </a:solidFill>
              </a:rPr>
              <a:t>A semantic linter finds model smells, measures maturity and gates the hand-off.</a:t>
            </a:r>
            <a:endParaRPr lang="en-US" sz="1450" dirty="0"/>
          </a:p>
        </p:txBody>
      </p:sp>
      <p:sp>
        <p:nvSpPr>
          <p:cNvPr id="17" name="Shape 15"/>
          <p:cNvSpPr/>
          <p:nvPr/>
        </p:nvSpPr>
        <p:spPr>
          <a:xfrm>
            <a:off x="457200" y="3520440"/>
            <a:ext cx="6080760" cy="731520"/>
          </a:xfrm>
          <a:prstGeom prst="rect">
            <a:avLst/>
          </a:prstGeom>
          <a:solidFill>
            <a:srgbClr val="D5DDD0"/>
          </a:solidFill>
          <a:ln w="12700">
            <a:solidFill>
              <a:srgbClr val="F7F8F5"/>
            </a:solidFill>
            <a:prstDash val="solid"/>
          </a:ln>
        </p:spPr>
      </p:sp>
      <p:sp>
        <p:nvSpPr>
          <p:cNvPr id="18" name="Shape 16"/>
          <p:cNvSpPr/>
          <p:nvPr/>
        </p:nvSpPr>
        <p:spPr>
          <a:xfrm>
            <a:off x="457200" y="3520440"/>
            <a:ext cx="2103120" cy="731520"/>
          </a:xfrm>
          <a:prstGeom prst="rect">
            <a:avLst/>
          </a:prstGeom>
          <a:solidFill>
            <a:srgbClr val="1E2B22"/>
          </a:solidFill>
          <a:ln w="12700">
            <a:solidFill>
              <a:srgbClr val="1E2B22"/>
            </a:solidFill>
            <a:prstDash val="solid"/>
          </a:ln>
        </p:spPr>
      </p:sp>
      <p:sp>
        <p:nvSpPr>
          <p:cNvPr id="19" name="Shape 17"/>
          <p:cNvSpPr/>
          <p:nvPr/>
        </p:nvSpPr>
        <p:spPr>
          <a:xfrm>
            <a:off x="585216" y="3694176"/>
            <a:ext cx="384048" cy="384048"/>
          </a:xfrm>
          <a:prstGeom prst="ellipse">
            <a:avLst/>
          </a:prstGeom>
          <a:solidFill>
            <a:srgbClr val="9BD12E"/>
          </a:solidFill>
          <a:ln w="12700">
            <a:solidFill>
              <a:srgbClr val="9BD12E"/>
            </a:solidFill>
            <a:prstDash val="solid"/>
          </a:ln>
        </p:spPr>
      </p:sp>
      <p:sp>
        <p:nvSpPr>
          <p:cNvPr id="20" name="Text 18"/>
          <p:cNvSpPr/>
          <p:nvPr/>
        </p:nvSpPr>
        <p:spPr>
          <a:xfrm>
            <a:off x="585216" y="3694176"/>
            <a:ext cx="384048" cy="384048"/>
          </a:xfrm>
          <a:prstGeom prst="rect">
            <a:avLst/>
          </a:prstGeom>
          <a:noFill/>
          <a:ln/>
        </p:spPr>
        <p:txBody>
          <a:bodyPr wrap="square" lIns="0" tIns="0" rIns="0" bIns="0" rtlCol="0" anchor="ctr"/>
          <a:lstStyle/>
          <a:p>
            <a:pPr algn="ctr" indent="0" marL="0">
              <a:buNone/>
            </a:pPr>
            <a:r>
              <a:rPr lang="en-US" sz="1700" b="1" dirty="0">
                <a:solidFill>
                  <a:srgbClr val="1E2B22"/>
                </a:solidFill>
              </a:rPr>
              <a:t>3</a:t>
            </a:r>
            <a:endParaRPr lang="en-US" sz="1700" dirty="0"/>
          </a:p>
        </p:txBody>
      </p:sp>
      <p:sp>
        <p:nvSpPr>
          <p:cNvPr id="21" name="Text 19"/>
          <p:cNvSpPr/>
          <p:nvPr/>
        </p:nvSpPr>
        <p:spPr>
          <a:xfrm>
            <a:off x="1060704" y="3520440"/>
            <a:ext cx="1463040" cy="731520"/>
          </a:xfrm>
          <a:prstGeom prst="rect">
            <a:avLst/>
          </a:prstGeom>
          <a:noFill/>
          <a:ln/>
        </p:spPr>
        <p:txBody>
          <a:bodyPr wrap="square" lIns="0" tIns="0" rIns="0" bIns="0" rtlCol="0" anchor="ctr"/>
          <a:lstStyle/>
          <a:p>
            <a:pPr indent="0" marL="0">
              <a:buNone/>
            </a:pPr>
            <a:r>
              <a:rPr lang="en-US" sz="1400" b="1" dirty="0">
                <a:solidFill>
                  <a:srgbClr val="FFFFFF"/>
                </a:solidFill>
              </a:rPr>
              <a:t>The value</a:t>
            </a:r>
            <a:endParaRPr lang="en-US" sz="1400" dirty="0"/>
          </a:p>
        </p:txBody>
      </p:sp>
      <p:sp>
        <p:nvSpPr>
          <p:cNvPr id="22" name="Text 20"/>
          <p:cNvSpPr/>
          <p:nvPr/>
        </p:nvSpPr>
        <p:spPr>
          <a:xfrm>
            <a:off x="2697480" y="3520440"/>
            <a:ext cx="3703320" cy="731520"/>
          </a:xfrm>
          <a:prstGeom prst="rect">
            <a:avLst/>
          </a:prstGeom>
          <a:noFill/>
          <a:ln/>
        </p:spPr>
        <p:txBody>
          <a:bodyPr wrap="square" lIns="0" tIns="0" rIns="0" bIns="0" rtlCol="0" anchor="ctr"/>
          <a:lstStyle/>
          <a:p>
            <a:pPr indent="0" marL="0">
              <a:buNone/>
            </a:pPr>
            <a:r>
              <a:rPr lang="en-US" sz="1450" dirty="0">
                <a:solidFill>
                  <a:srgbClr val="1E2B22"/>
                </a:solidFill>
              </a:rPr>
              <a:t>Checked in the editor and in CI; start with advice, no big-bang cleanup.</a:t>
            </a:r>
            <a:endParaRPr lang="en-US" sz="1450" dirty="0"/>
          </a:p>
        </p:txBody>
      </p:sp>
      <p:sp>
        <p:nvSpPr>
          <p:cNvPr id="23" name="Text 21"/>
          <p:cNvSpPr/>
          <p:nvPr/>
        </p:nvSpPr>
        <p:spPr>
          <a:xfrm>
            <a:off x="6812280" y="1554480"/>
            <a:ext cx="4937760" cy="274320"/>
          </a:xfrm>
          <a:prstGeom prst="rect">
            <a:avLst/>
          </a:prstGeom>
          <a:noFill/>
          <a:ln/>
        </p:spPr>
        <p:txBody>
          <a:bodyPr wrap="square" lIns="0" tIns="0" rIns="0" bIns="0" rtlCol="0" anchor="ctr"/>
          <a:lstStyle/>
          <a:p>
            <a:pPr indent="0" marL="0">
              <a:buNone/>
            </a:pPr>
            <a:r>
              <a:rPr lang="en-US" sz="1300" b="1" spc="250" kern="0" dirty="0">
                <a:solidFill>
                  <a:srgbClr val="3E6B48"/>
                </a:solidFill>
              </a:rPr>
              <a:t>THE VOTE</a:t>
            </a:r>
            <a:endParaRPr lang="en-US" sz="1300" dirty="0"/>
          </a:p>
        </p:txBody>
      </p:sp>
      <p:sp>
        <p:nvSpPr>
          <p:cNvPr id="24" name="Shape 22"/>
          <p:cNvSpPr/>
          <p:nvPr/>
        </p:nvSpPr>
        <p:spPr>
          <a:xfrm>
            <a:off x="6812280" y="1874520"/>
            <a:ext cx="2377440" cy="1783080"/>
          </a:xfrm>
          <a:prstGeom prst="roundRect">
            <a:avLst>
              <a:gd name="adj" fmla="val 6154"/>
            </a:avLst>
          </a:prstGeom>
          <a:solidFill>
            <a:srgbClr val="9BD12E"/>
          </a:solidFill>
          <a:ln w="19050">
            <a:solidFill>
              <a:srgbClr val="9BD12E"/>
            </a:solidFill>
            <a:prstDash val="solid"/>
          </a:ln>
        </p:spPr>
      </p:sp>
      <p:sp>
        <p:nvSpPr>
          <p:cNvPr id="25" name="Text 23"/>
          <p:cNvSpPr/>
          <p:nvPr/>
        </p:nvSpPr>
        <p:spPr>
          <a:xfrm>
            <a:off x="6812280" y="1965960"/>
            <a:ext cx="2377440" cy="868680"/>
          </a:xfrm>
          <a:prstGeom prst="rect">
            <a:avLst/>
          </a:prstGeom>
          <a:noFill/>
          <a:ln/>
        </p:spPr>
        <p:txBody>
          <a:bodyPr wrap="square" lIns="0" tIns="0" rIns="0" bIns="0" rtlCol="0" anchor="ctr"/>
          <a:lstStyle/>
          <a:p>
            <a:pPr algn="ctr" indent="0" marL="0">
              <a:buNone/>
            </a:pPr>
            <a:r>
              <a:rPr lang="en-US" sz="4800" dirty="0">
                <a:solidFill>
                  <a:srgbClr val="000000"/>
                </a:solidFill>
                <a:latin typeface="Segoe UI Emoji" pitchFamily="34" charset="0"/>
                <a:ea typeface="Segoe UI Emoji" pitchFamily="34" charset="-122"/>
                <a:cs typeface="Segoe UI Emoji" pitchFamily="34" charset="-120"/>
              </a:rPr>
              <a:t>👍</a:t>
            </a:r>
            <a:endParaRPr lang="en-US" sz="4800" dirty="0"/>
          </a:p>
        </p:txBody>
      </p:sp>
      <p:sp>
        <p:nvSpPr>
          <p:cNvPr id="26" name="Text 24"/>
          <p:cNvSpPr/>
          <p:nvPr/>
        </p:nvSpPr>
        <p:spPr>
          <a:xfrm>
            <a:off x="6812280" y="2834640"/>
            <a:ext cx="2377440" cy="731520"/>
          </a:xfrm>
          <a:prstGeom prst="rect">
            <a:avLst/>
          </a:prstGeom>
          <a:noFill/>
          <a:ln/>
        </p:spPr>
        <p:txBody>
          <a:bodyPr wrap="square" lIns="0" tIns="0" rIns="0" bIns="0" rtlCol="0" anchor="ctr"/>
          <a:lstStyle/>
          <a:p>
            <a:pPr algn="ctr" indent="0" marL="0">
              <a:buNone/>
            </a:pPr>
            <a:r>
              <a:rPr lang="en-US" sz="2200" b="1" dirty="0">
                <a:solidFill>
                  <a:srgbClr val="1E2B22"/>
                </a:solidFill>
              </a:rPr>
              <a:t>GO</a:t>
            </a:r>
            <a:endParaRPr lang="en-US" sz="2200" dirty="0"/>
          </a:p>
          <a:p>
            <a:pPr algn="ctr" indent="0" marL="0">
              <a:buNone/>
            </a:pPr>
            <a:r>
              <a:rPr lang="en-US" sz="1300" dirty="0">
                <a:solidFill>
                  <a:srgbClr val="1E2B22"/>
                </a:solidFill>
              </a:rPr>
              <a:t>run the PoC</a:t>
            </a:r>
            <a:endParaRPr lang="en-US" sz="2200" dirty="0"/>
          </a:p>
        </p:txBody>
      </p:sp>
      <p:sp>
        <p:nvSpPr>
          <p:cNvPr id="27" name="Shape 25"/>
          <p:cNvSpPr/>
          <p:nvPr/>
        </p:nvSpPr>
        <p:spPr>
          <a:xfrm>
            <a:off x="9372600" y="1874520"/>
            <a:ext cx="2377440" cy="1783080"/>
          </a:xfrm>
          <a:prstGeom prst="roundRect">
            <a:avLst>
              <a:gd name="adj" fmla="val 6154"/>
            </a:avLst>
          </a:prstGeom>
          <a:solidFill>
            <a:srgbClr val="ECECEA"/>
          </a:solidFill>
          <a:ln w="19050">
            <a:solidFill>
              <a:srgbClr val="B4C0AD"/>
            </a:solidFill>
            <a:prstDash val="solid"/>
          </a:ln>
        </p:spPr>
      </p:sp>
      <p:sp>
        <p:nvSpPr>
          <p:cNvPr id="28" name="Text 26"/>
          <p:cNvSpPr/>
          <p:nvPr/>
        </p:nvSpPr>
        <p:spPr>
          <a:xfrm>
            <a:off x="9372600" y="1965960"/>
            <a:ext cx="2377440" cy="868680"/>
          </a:xfrm>
          <a:prstGeom prst="rect">
            <a:avLst/>
          </a:prstGeom>
          <a:noFill/>
          <a:ln/>
        </p:spPr>
        <p:txBody>
          <a:bodyPr wrap="square" lIns="0" tIns="0" rIns="0" bIns="0" rtlCol="0" anchor="ctr"/>
          <a:lstStyle/>
          <a:p>
            <a:pPr algn="ctr" indent="0" marL="0">
              <a:buNone/>
            </a:pPr>
            <a:r>
              <a:rPr lang="en-US" sz="4800" dirty="0">
                <a:solidFill>
                  <a:srgbClr val="000000"/>
                </a:solidFill>
                <a:latin typeface="Segoe UI Emoji" pitchFamily="34" charset="0"/>
                <a:ea typeface="Segoe UI Emoji" pitchFamily="34" charset="-122"/>
                <a:cs typeface="Segoe UI Emoji" pitchFamily="34" charset="-120"/>
              </a:rPr>
              <a:t>👎</a:t>
            </a:r>
            <a:endParaRPr lang="en-US" sz="4800" dirty="0"/>
          </a:p>
        </p:txBody>
      </p:sp>
      <p:sp>
        <p:nvSpPr>
          <p:cNvPr id="29" name="Text 27"/>
          <p:cNvSpPr/>
          <p:nvPr/>
        </p:nvSpPr>
        <p:spPr>
          <a:xfrm>
            <a:off x="9372600" y="2834640"/>
            <a:ext cx="2377440" cy="731520"/>
          </a:xfrm>
          <a:prstGeom prst="rect">
            <a:avLst/>
          </a:prstGeom>
          <a:noFill/>
          <a:ln/>
        </p:spPr>
        <p:txBody>
          <a:bodyPr wrap="square" lIns="0" tIns="0" rIns="0" bIns="0" rtlCol="0" anchor="ctr"/>
          <a:lstStyle/>
          <a:p>
            <a:pPr algn="ctr" indent="0" marL="0">
              <a:buNone/>
            </a:pPr>
            <a:r>
              <a:rPr lang="en-US" sz="2200" b="1" dirty="0">
                <a:solidFill>
                  <a:srgbClr val="4A5A4E"/>
                </a:solidFill>
              </a:rPr>
              <a:t>NO-GO</a:t>
            </a:r>
            <a:endParaRPr lang="en-US" sz="2200" dirty="0"/>
          </a:p>
          <a:p>
            <a:pPr algn="ctr" indent="0" marL="0">
              <a:buNone/>
            </a:pPr>
            <a:r>
              <a:rPr lang="en-US" sz="1300" dirty="0">
                <a:solidFill>
                  <a:srgbClr val="4A5A4E"/>
                </a:solidFill>
              </a:rPr>
              <a:t>not now</a:t>
            </a:r>
            <a:endParaRPr lang="en-US" sz="2200" dirty="0"/>
          </a:p>
        </p:txBody>
      </p:sp>
      <p:sp>
        <p:nvSpPr>
          <p:cNvPr id="30" name="Text 28"/>
          <p:cNvSpPr/>
          <p:nvPr/>
        </p:nvSpPr>
        <p:spPr>
          <a:xfrm>
            <a:off x="6812280" y="3767328"/>
            <a:ext cx="4937760" cy="457200"/>
          </a:xfrm>
          <a:prstGeom prst="rect">
            <a:avLst/>
          </a:prstGeom>
          <a:noFill/>
          <a:ln/>
        </p:spPr>
        <p:txBody>
          <a:bodyPr wrap="square" lIns="0" tIns="0" rIns="0" bIns="0" rtlCol="0" anchor="ctr"/>
          <a:lstStyle/>
          <a:p>
            <a:pPr indent="0" marL="0">
              <a:buNone/>
            </a:pPr>
            <a:r>
              <a:rPr lang="en-US" sz="1400" b="1" dirty="0">
                <a:solidFill>
                  <a:srgbClr val="4A5A4E"/>
                </a:solidFill>
              </a:rPr>
              <a:t>No-go? </a:t>
            </a:r>
            <a:pPr indent="0" marL="0">
              <a:buNone/>
            </a:pPr>
            <a:r>
              <a:rPr lang="en-US" sz="1400" dirty="0">
                <a:solidFill>
                  <a:srgbClr val="4A5A4E"/>
                </a:solidFill>
              </a:rPr>
              <a:t>Ask what would change your mind, and note it.</a:t>
            </a:r>
            <a:endParaRPr lang="en-US" sz="1400" dirty="0"/>
          </a:p>
        </p:txBody>
      </p:sp>
      <p:sp>
        <p:nvSpPr>
          <p:cNvPr id="31" name="Text 29"/>
          <p:cNvSpPr/>
          <p:nvPr/>
        </p:nvSpPr>
        <p:spPr>
          <a:xfrm>
            <a:off x="457200" y="4425696"/>
            <a:ext cx="11292840" cy="274320"/>
          </a:xfrm>
          <a:prstGeom prst="rect">
            <a:avLst/>
          </a:prstGeom>
          <a:noFill/>
          <a:ln/>
        </p:spPr>
        <p:txBody>
          <a:bodyPr wrap="square" lIns="0" tIns="0" rIns="0" bIns="0" rtlCol="0" anchor="ctr"/>
          <a:lstStyle/>
          <a:p>
            <a:pPr indent="0" marL="0">
              <a:buNone/>
            </a:pPr>
            <a:r>
              <a:rPr lang="en-US" sz="1300" b="1" spc="250" kern="0" dirty="0">
                <a:solidFill>
                  <a:srgbClr val="3E6B48"/>
                </a:solidFill>
              </a:rPr>
              <a:t>IF GO, WE AGREE BEFORE WE LEAVE</a:t>
            </a:r>
            <a:endParaRPr lang="en-US" sz="1300" dirty="0"/>
          </a:p>
        </p:txBody>
      </p:sp>
      <p:sp>
        <p:nvSpPr>
          <p:cNvPr id="32" name="Shape 30"/>
          <p:cNvSpPr/>
          <p:nvPr/>
        </p:nvSpPr>
        <p:spPr>
          <a:xfrm>
            <a:off x="457200" y="4754880"/>
            <a:ext cx="2720340" cy="1234440"/>
          </a:xfrm>
          <a:prstGeom prst="rect">
            <a:avLst/>
          </a:prstGeom>
          <a:solidFill>
            <a:srgbClr val="FFFFFF"/>
          </a:solidFill>
          <a:ln w="12700">
            <a:solidFill>
              <a:srgbClr val="B4C0AD"/>
            </a:solidFill>
            <a:prstDash val="solid"/>
          </a:ln>
        </p:spPr>
      </p:sp>
      <p:sp>
        <p:nvSpPr>
          <p:cNvPr id="33" name="Shape 31"/>
          <p:cNvSpPr/>
          <p:nvPr/>
        </p:nvSpPr>
        <p:spPr>
          <a:xfrm>
            <a:off x="457200" y="4754880"/>
            <a:ext cx="2720340" cy="384048"/>
          </a:xfrm>
          <a:prstGeom prst="rect">
            <a:avLst/>
          </a:prstGeom>
          <a:solidFill>
            <a:srgbClr val="1E2B22"/>
          </a:solidFill>
          <a:ln w="12700">
            <a:solidFill>
              <a:srgbClr val="1E2B22"/>
            </a:solidFill>
            <a:prstDash val="solid"/>
          </a:ln>
        </p:spPr>
      </p:sp>
      <p:sp>
        <p:nvSpPr>
          <p:cNvPr id="34" name="Text 32"/>
          <p:cNvSpPr/>
          <p:nvPr/>
        </p:nvSpPr>
        <p:spPr>
          <a:xfrm>
            <a:off x="594360" y="4754880"/>
            <a:ext cx="2446020" cy="384048"/>
          </a:xfrm>
          <a:prstGeom prst="rect">
            <a:avLst/>
          </a:prstGeom>
          <a:noFill/>
          <a:ln/>
        </p:spPr>
        <p:txBody>
          <a:bodyPr wrap="square" lIns="0" tIns="0" rIns="0" bIns="0" rtlCol="0" anchor="ctr"/>
          <a:lstStyle/>
          <a:p>
            <a:pPr indent="0" marL="0">
              <a:buNone/>
            </a:pPr>
            <a:r>
              <a:rPr lang="en-US" sz="1500" b="1" dirty="0">
                <a:solidFill>
                  <a:srgbClr val="FFFFFF"/>
                </a:solidFill>
              </a:rPr>
              <a:t>Scope</a:t>
            </a:r>
            <a:endParaRPr lang="en-US" sz="1500" dirty="0"/>
          </a:p>
        </p:txBody>
      </p:sp>
      <p:sp>
        <p:nvSpPr>
          <p:cNvPr id="35" name="Text 33"/>
          <p:cNvSpPr/>
          <p:nvPr/>
        </p:nvSpPr>
        <p:spPr>
          <a:xfrm>
            <a:off x="594360" y="5193792"/>
            <a:ext cx="2446020" cy="274320"/>
          </a:xfrm>
          <a:prstGeom prst="rect">
            <a:avLst/>
          </a:prstGeom>
          <a:noFill/>
          <a:ln/>
        </p:spPr>
        <p:txBody>
          <a:bodyPr wrap="square" lIns="0" tIns="0" rIns="0" bIns="0" rtlCol="0" anchor="ctr"/>
          <a:lstStyle/>
          <a:p>
            <a:pPr indent="0" marL="0">
              <a:buNone/>
            </a:pPr>
            <a:r>
              <a:rPr lang="en-US" sz="1300" i="1" dirty="0">
                <a:solidFill>
                  <a:srgbClr val="4A5A4E"/>
                </a:solidFill>
              </a:rPr>
              <a:t>which team, which diagrams</a:t>
            </a:r>
            <a:endParaRPr lang="en-US" sz="1300" dirty="0"/>
          </a:p>
        </p:txBody>
      </p:sp>
      <p:sp>
        <p:nvSpPr>
          <p:cNvPr id="36" name="Text 34"/>
          <p:cNvSpPr/>
          <p:nvPr/>
        </p:nvSpPr>
        <p:spPr>
          <a:xfrm>
            <a:off x="594360" y="5486400"/>
            <a:ext cx="2446020" cy="457200"/>
          </a:xfrm>
          <a:prstGeom prst="rect">
            <a:avLst/>
          </a:prstGeom>
          <a:noFill/>
          <a:ln/>
        </p:spPr>
        <p:txBody>
          <a:bodyPr wrap="square" lIns="0" tIns="0" rIns="0" bIns="0" rtlCol="0" anchor="t"/>
          <a:lstStyle/>
          <a:p>
            <a:pPr indent="0" marL="0">
              <a:buNone/>
            </a:pPr>
            <a:r>
              <a:rPr lang="en-US" sz="1600" dirty="0">
                <a:solidFill>
                  <a:srgbClr val="1E2B22"/>
                </a:solidFill>
              </a:rPr>
              <a:t>…</a:t>
            </a:r>
            <a:endParaRPr lang="en-US" sz="1600" dirty="0"/>
          </a:p>
        </p:txBody>
      </p:sp>
      <p:sp>
        <p:nvSpPr>
          <p:cNvPr id="37" name="Shape 35"/>
          <p:cNvSpPr/>
          <p:nvPr/>
        </p:nvSpPr>
        <p:spPr>
          <a:xfrm>
            <a:off x="3314700" y="4754880"/>
            <a:ext cx="2720340" cy="1234440"/>
          </a:xfrm>
          <a:prstGeom prst="rect">
            <a:avLst/>
          </a:prstGeom>
          <a:solidFill>
            <a:srgbClr val="FFFFFF"/>
          </a:solidFill>
          <a:ln w="12700">
            <a:solidFill>
              <a:srgbClr val="B4C0AD"/>
            </a:solidFill>
            <a:prstDash val="solid"/>
          </a:ln>
        </p:spPr>
      </p:sp>
      <p:sp>
        <p:nvSpPr>
          <p:cNvPr id="38" name="Shape 36"/>
          <p:cNvSpPr/>
          <p:nvPr/>
        </p:nvSpPr>
        <p:spPr>
          <a:xfrm>
            <a:off x="3314700" y="4754880"/>
            <a:ext cx="2720340" cy="384048"/>
          </a:xfrm>
          <a:prstGeom prst="rect">
            <a:avLst/>
          </a:prstGeom>
          <a:solidFill>
            <a:srgbClr val="1E2B22"/>
          </a:solidFill>
          <a:ln w="12700">
            <a:solidFill>
              <a:srgbClr val="1E2B22"/>
            </a:solidFill>
            <a:prstDash val="solid"/>
          </a:ln>
        </p:spPr>
      </p:sp>
      <p:sp>
        <p:nvSpPr>
          <p:cNvPr id="39" name="Text 37"/>
          <p:cNvSpPr/>
          <p:nvPr/>
        </p:nvSpPr>
        <p:spPr>
          <a:xfrm>
            <a:off x="3451860" y="4754880"/>
            <a:ext cx="2446020" cy="384048"/>
          </a:xfrm>
          <a:prstGeom prst="rect">
            <a:avLst/>
          </a:prstGeom>
          <a:noFill/>
          <a:ln/>
        </p:spPr>
        <p:txBody>
          <a:bodyPr wrap="square" lIns="0" tIns="0" rIns="0" bIns="0" rtlCol="0" anchor="ctr"/>
          <a:lstStyle/>
          <a:p>
            <a:pPr indent="0" marL="0">
              <a:buNone/>
            </a:pPr>
            <a:r>
              <a:rPr lang="en-US" sz="1500" b="1" dirty="0">
                <a:solidFill>
                  <a:srgbClr val="FFFFFF"/>
                </a:solidFill>
              </a:rPr>
              <a:t>Success criteria</a:t>
            </a:r>
            <a:endParaRPr lang="en-US" sz="1500" dirty="0"/>
          </a:p>
        </p:txBody>
      </p:sp>
      <p:sp>
        <p:nvSpPr>
          <p:cNvPr id="40" name="Text 38"/>
          <p:cNvSpPr/>
          <p:nvPr/>
        </p:nvSpPr>
        <p:spPr>
          <a:xfrm>
            <a:off x="3451860" y="5193792"/>
            <a:ext cx="2446020" cy="274320"/>
          </a:xfrm>
          <a:prstGeom prst="rect">
            <a:avLst/>
          </a:prstGeom>
          <a:noFill/>
          <a:ln/>
        </p:spPr>
        <p:txBody>
          <a:bodyPr wrap="square" lIns="0" tIns="0" rIns="0" bIns="0" rtlCol="0" anchor="ctr"/>
          <a:lstStyle/>
          <a:p>
            <a:pPr indent="0" marL="0">
              <a:buNone/>
            </a:pPr>
            <a:r>
              <a:rPr lang="en-US" sz="1300" i="1" dirty="0">
                <a:solidFill>
                  <a:srgbClr val="4A5A4E"/>
                </a:solidFill>
              </a:rPr>
              <a:t>what must the PoC show?</a:t>
            </a:r>
            <a:endParaRPr lang="en-US" sz="1300" dirty="0"/>
          </a:p>
        </p:txBody>
      </p:sp>
      <p:sp>
        <p:nvSpPr>
          <p:cNvPr id="41" name="Text 39"/>
          <p:cNvSpPr/>
          <p:nvPr/>
        </p:nvSpPr>
        <p:spPr>
          <a:xfrm>
            <a:off x="3451860" y="5486400"/>
            <a:ext cx="2446020" cy="457200"/>
          </a:xfrm>
          <a:prstGeom prst="rect">
            <a:avLst/>
          </a:prstGeom>
          <a:noFill/>
          <a:ln/>
        </p:spPr>
        <p:txBody>
          <a:bodyPr wrap="square" lIns="0" tIns="0" rIns="0" bIns="0" rtlCol="0" anchor="t"/>
          <a:lstStyle/>
          <a:p>
            <a:pPr indent="0" marL="0">
              <a:buNone/>
            </a:pPr>
            <a:r>
              <a:rPr lang="en-US" sz="1600" dirty="0">
                <a:solidFill>
                  <a:srgbClr val="1E2B22"/>
                </a:solidFill>
              </a:rPr>
              <a:t>…</a:t>
            </a:r>
            <a:endParaRPr lang="en-US" sz="1600" dirty="0"/>
          </a:p>
        </p:txBody>
      </p:sp>
      <p:sp>
        <p:nvSpPr>
          <p:cNvPr id="42" name="Shape 40"/>
          <p:cNvSpPr/>
          <p:nvPr/>
        </p:nvSpPr>
        <p:spPr>
          <a:xfrm>
            <a:off x="6172200" y="4754880"/>
            <a:ext cx="2720340" cy="1234440"/>
          </a:xfrm>
          <a:prstGeom prst="rect">
            <a:avLst/>
          </a:prstGeom>
          <a:solidFill>
            <a:srgbClr val="FFFFFF"/>
          </a:solidFill>
          <a:ln w="12700">
            <a:solidFill>
              <a:srgbClr val="B4C0AD"/>
            </a:solidFill>
            <a:prstDash val="solid"/>
          </a:ln>
        </p:spPr>
      </p:sp>
      <p:sp>
        <p:nvSpPr>
          <p:cNvPr id="43" name="Shape 41"/>
          <p:cNvSpPr/>
          <p:nvPr/>
        </p:nvSpPr>
        <p:spPr>
          <a:xfrm>
            <a:off x="6172200" y="4754880"/>
            <a:ext cx="2720340" cy="384048"/>
          </a:xfrm>
          <a:prstGeom prst="rect">
            <a:avLst/>
          </a:prstGeom>
          <a:solidFill>
            <a:srgbClr val="1E2B22"/>
          </a:solidFill>
          <a:ln w="12700">
            <a:solidFill>
              <a:srgbClr val="1E2B22"/>
            </a:solidFill>
            <a:prstDash val="solid"/>
          </a:ln>
        </p:spPr>
      </p:sp>
      <p:sp>
        <p:nvSpPr>
          <p:cNvPr id="44" name="Text 42"/>
          <p:cNvSpPr/>
          <p:nvPr/>
        </p:nvSpPr>
        <p:spPr>
          <a:xfrm>
            <a:off x="6309360" y="4754880"/>
            <a:ext cx="2446020" cy="384048"/>
          </a:xfrm>
          <a:prstGeom prst="rect">
            <a:avLst/>
          </a:prstGeom>
          <a:noFill/>
          <a:ln/>
        </p:spPr>
        <p:txBody>
          <a:bodyPr wrap="square" lIns="0" tIns="0" rIns="0" bIns="0" rtlCol="0" anchor="ctr"/>
          <a:lstStyle/>
          <a:p>
            <a:pPr indent="0" marL="0">
              <a:buNone/>
            </a:pPr>
            <a:r>
              <a:rPr lang="en-US" sz="1500" b="1" dirty="0">
                <a:solidFill>
                  <a:srgbClr val="FFFFFF"/>
                </a:solidFill>
              </a:rPr>
              <a:t>Owner &amp; timebox</a:t>
            </a:r>
            <a:endParaRPr lang="en-US" sz="1500" dirty="0"/>
          </a:p>
        </p:txBody>
      </p:sp>
      <p:sp>
        <p:nvSpPr>
          <p:cNvPr id="45" name="Text 43"/>
          <p:cNvSpPr/>
          <p:nvPr/>
        </p:nvSpPr>
        <p:spPr>
          <a:xfrm>
            <a:off x="6309360" y="5193792"/>
            <a:ext cx="2446020" cy="274320"/>
          </a:xfrm>
          <a:prstGeom prst="rect">
            <a:avLst/>
          </a:prstGeom>
          <a:noFill/>
          <a:ln/>
        </p:spPr>
        <p:txBody>
          <a:bodyPr wrap="square" lIns="0" tIns="0" rIns="0" bIns="0" rtlCol="0" anchor="ctr"/>
          <a:lstStyle/>
          <a:p>
            <a:pPr indent="0" marL="0">
              <a:buNone/>
            </a:pPr>
            <a:r>
              <a:rPr lang="en-US" sz="1300" i="1" dirty="0">
                <a:solidFill>
                  <a:srgbClr val="4A5A4E"/>
                </a:solidFill>
              </a:rPr>
              <a:t>who leads, how many weeks</a:t>
            </a:r>
            <a:endParaRPr lang="en-US" sz="1300" dirty="0"/>
          </a:p>
        </p:txBody>
      </p:sp>
      <p:sp>
        <p:nvSpPr>
          <p:cNvPr id="46" name="Text 44"/>
          <p:cNvSpPr/>
          <p:nvPr/>
        </p:nvSpPr>
        <p:spPr>
          <a:xfrm>
            <a:off x="6309360" y="5486400"/>
            <a:ext cx="2446020" cy="457200"/>
          </a:xfrm>
          <a:prstGeom prst="rect">
            <a:avLst/>
          </a:prstGeom>
          <a:noFill/>
          <a:ln/>
        </p:spPr>
        <p:txBody>
          <a:bodyPr wrap="square" lIns="0" tIns="0" rIns="0" bIns="0" rtlCol="0" anchor="t"/>
          <a:lstStyle/>
          <a:p>
            <a:pPr indent="0" marL="0">
              <a:buNone/>
            </a:pPr>
            <a:r>
              <a:rPr lang="en-US" sz="1600" dirty="0">
                <a:solidFill>
                  <a:srgbClr val="1E2B22"/>
                </a:solidFill>
              </a:rPr>
              <a:t>…</a:t>
            </a:r>
            <a:endParaRPr lang="en-US" sz="1600" dirty="0"/>
          </a:p>
        </p:txBody>
      </p:sp>
      <p:sp>
        <p:nvSpPr>
          <p:cNvPr id="47" name="Shape 45"/>
          <p:cNvSpPr/>
          <p:nvPr/>
        </p:nvSpPr>
        <p:spPr>
          <a:xfrm>
            <a:off x="9029700" y="4754880"/>
            <a:ext cx="2720340" cy="1234440"/>
          </a:xfrm>
          <a:prstGeom prst="rect">
            <a:avLst/>
          </a:prstGeom>
          <a:solidFill>
            <a:srgbClr val="FFFFFF"/>
          </a:solidFill>
          <a:ln w="12700">
            <a:solidFill>
              <a:srgbClr val="B4C0AD"/>
            </a:solidFill>
            <a:prstDash val="solid"/>
          </a:ln>
        </p:spPr>
      </p:sp>
      <p:sp>
        <p:nvSpPr>
          <p:cNvPr id="48" name="Shape 46"/>
          <p:cNvSpPr/>
          <p:nvPr/>
        </p:nvSpPr>
        <p:spPr>
          <a:xfrm>
            <a:off x="9029700" y="4754880"/>
            <a:ext cx="2720340" cy="384048"/>
          </a:xfrm>
          <a:prstGeom prst="rect">
            <a:avLst/>
          </a:prstGeom>
          <a:solidFill>
            <a:srgbClr val="1E2B22"/>
          </a:solidFill>
          <a:ln w="12700">
            <a:solidFill>
              <a:srgbClr val="1E2B22"/>
            </a:solidFill>
            <a:prstDash val="solid"/>
          </a:ln>
        </p:spPr>
      </p:sp>
      <p:sp>
        <p:nvSpPr>
          <p:cNvPr id="49" name="Text 47"/>
          <p:cNvSpPr/>
          <p:nvPr/>
        </p:nvSpPr>
        <p:spPr>
          <a:xfrm>
            <a:off x="9166860" y="4754880"/>
            <a:ext cx="2446020" cy="384048"/>
          </a:xfrm>
          <a:prstGeom prst="rect">
            <a:avLst/>
          </a:prstGeom>
          <a:noFill/>
          <a:ln/>
        </p:spPr>
        <p:txBody>
          <a:bodyPr wrap="square" lIns="0" tIns="0" rIns="0" bIns="0" rtlCol="0" anchor="ctr"/>
          <a:lstStyle/>
          <a:p>
            <a:pPr indent="0" marL="0">
              <a:buNone/>
            </a:pPr>
            <a:r>
              <a:rPr lang="en-US" sz="1500" b="1" dirty="0">
                <a:solidFill>
                  <a:srgbClr val="FFFFFF"/>
                </a:solidFill>
              </a:rPr>
              <a:t>Next check-in</a:t>
            </a:r>
            <a:endParaRPr lang="en-US" sz="1500" dirty="0"/>
          </a:p>
        </p:txBody>
      </p:sp>
      <p:sp>
        <p:nvSpPr>
          <p:cNvPr id="50" name="Text 48"/>
          <p:cNvSpPr/>
          <p:nvPr/>
        </p:nvSpPr>
        <p:spPr>
          <a:xfrm>
            <a:off x="9166860" y="5193792"/>
            <a:ext cx="2446020" cy="274320"/>
          </a:xfrm>
          <a:prstGeom prst="rect">
            <a:avLst/>
          </a:prstGeom>
          <a:noFill/>
          <a:ln/>
        </p:spPr>
        <p:txBody>
          <a:bodyPr wrap="square" lIns="0" tIns="0" rIns="0" bIns="0" rtlCol="0" anchor="ctr"/>
          <a:lstStyle/>
          <a:p>
            <a:pPr indent="0" marL="0">
              <a:buNone/>
            </a:pPr>
            <a:r>
              <a:rPr lang="en-US" sz="1300" i="1" dirty="0">
                <a:solidFill>
                  <a:srgbClr val="4A5A4E"/>
                </a:solidFill>
              </a:rPr>
              <a:t>when we look at the results</a:t>
            </a:r>
            <a:endParaRPr lang="en-US" sz="1300" dirty="0"/>
          </a:p>
        </p:txBody>
      </p:sp>
      <p:sp>
        <p:nvSpPr>
          <p:cNvPr id="51" name="Text 49"/>
          <p:cNvSpPr/>
          <p:nvPr/>
        </p:nvSpPr>
        <p:spPr>
          <a:xfrm>
            <a:off x="9166860" y="5486400"/>
            <a:ext cx="2446020" cy="457200"/>
          </a:xfrm>
          <a:prstGeom prst="rect">
            <a:avLst/>
          </a:prstGeom>
          <a:noFill/>
          <a:ln/>
        </p:spPr>
        <p:txBody>
          <a:bodyPr wrap="square" lIns="0" tIns="0" rIns="0" bIns="0" rtlCol="0" anchor="t"/>
          <a:lstStyle/>
          <a:p>
            <a:pPr indent="0" marL="0">
              <a:buNone/>
            </a:pPr>
            <a:r>
              <a:rPr lang="en-US" sz="1600" dirty="0">
                <a:solidFill>
                  <a:srgbClr val="1E2B22"/>
                </a:solidFill>
              </a:rPr>
              <a:t>…</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name="Slide 17">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Appendix · pumllint for the PoC · what we decide</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A PoC on semantic linting: go or no-go?</a:t>
            </a:r>
            <a:endParaRPr lang="en-US" sz="4000" dirty="0"/>
          </a:p>
        </p:txBody>
      </p:sp>
      <p:sp>
        <p:nvSpPr>
          <p:cNvPr id="4" name="Text 2"/>
          <p:cNvSpPr/>
          <p:nvPr/>
        </p:nvSpPr>
        <p:spPr>
          <a:xfrm>
            <a:off x="457200" y="1463040"/>
            <a:ext cx="6080760" cy="274320"/>
          </a:xfrm>
          <a:prstGeom prst="rect">
            <a:avLst/>
          </a:prstGeom>
          <a:noFill/>
          <a:ln/>
        </p:spPr>
        <p:txBody>
          <a:bodyPr wrap="square" lIns="0" tIns="0" rIns="0" bIns="0" rtlCol="0" anchor="ctr"/>
          <a:lstStyle/>
          <a:p>
            <a:pPr indent="0" marL="0">
              <a:buNone/>
            </a:pPr>
            <a:r>
              <a:rPr lang="en-US" sz="1300" b="1" spc="250" kern="0" dirty="0">
                <a:solidFill>
                  <a:srgbClr val="3E6B48"/>
                </a:solidFill>
              </a:rPr>
              <a:t>WHY, IN THREE LINES</a:t>
            </a:r>
            <a:endParaRPr lang="en-US" sz="1300" dirty="0"/>
          </a:p>
        </p:txBody>
      </p:sp>
      <p:sp>
        <p:nvSpPr>
          <p:cNvPr id="5" name="Shape 3"/>
          <p:cNvSpPr/>
          <p:nvPr/>
        </p:nvSpPr>
        <p:spPr>
          <a:xfrm>
            <a:off x="457200" y="1783080"/>
            <a:ext cx="6080760" cy="566928"/>
          </a:xfrm>
          <a:prstGeom prst="rect">
            <a:avLst/>
          </a:prstGeom>
          <a:solidFill>
            <a:srgbClr val="D5DDD0"/>
          </a:solidFill>
          <a:ln w="12700">
            <a:solidFill>
              <a:srgbClr val="F7F8F5"/>
            </a:solidFill>
            <a:prstDash val="solid"/>
          </a:ln>
        </p:spPr>
      </p:sp>
      <p:sp>
        <p:nvSpPr>
          <p:cNvPr id="6" name="Shape 4"/>
          <p:cNvSpPr/>
          <p:nvPr/>
        </p:nvSpPr>
        <p:spPr>
          <a:xfrm>
            <a:off x="457200" y="1783080"/>
            <a:ext cx="1828800" cy="566928"/>
          </a:xfrm>
          <a:prstGeom prst="rect">
            <a:avLst/>
          </a:prstGeom>
          <a:solidFill>
            <a:srgbClr val="1E2B22"/>
          </a:solidFill>
          <a:ln w="12700">
            <a:solidFill>
              <a:srgbClr val="1E2B22"/>
            </a:solidFill>
            <a:prstDash val="solid"/>
          </a:ln>
        </p:spPr>
      </p:sp>
      <p:sp>
        <p:nvSpPr>
          <p:cNvPr id="7" name="Shape 5"/>
          <p:cNvSpPr/>
          <p:nvPr/>
        </p:nvSpPr>
        <p:spPr>
          <a:xfrm>
            <a:off x="566928" y="1883664"/>
            <a:ext cx="365760" cy="365760"/>
          </a:xfrm>
          <a:prstGeom prst="ellipse">
            <a:avLst/>
          </a:prstGeom>
          <a:solidFill>
            <a:srgbClr val="9BD12E"/>
          </a:solidFill>
          <a:ln w="12700">
            <a:solidFill>
              <a:srgbClr val="9BD12E"/>
            </a:solidFill>
            <a:prstDash val="solid"/>
          </a:ln>
        </p:spPr>
      </p:sp>
      <p:sp>
        <p:nvSpPr>
          <p:cNvPr id="8" name="Text 6"/>
          <p:cNvSpPr/>
          <p:nvPr/>
        </p:nvSpPr>
        <p:spPr>
          <a:xfrm>
            <a:off x="566928" y="1883664"/>
            <a:ext cx="365760" cy="365760"/>
          </a:xfrm>
          <a:prstGeom prst="rect">
            <a:avLst/>
          </a:prstGeom>
          <a:noFill/>
          <a:ln/>
        </p:spPr>
        <p:txBody>
          <a:bodyPr wrap="square" lIns="0" tIns="0" rIns="0" bIns="0" rtlCol="0" anchor="ctr"/>
          <a:lstStyle/>
          <a:p>
            <a:pPr algn="ctr" indent="0" marL="0">
              <a:buNone/>
            </a:pPr>
            <a:r>
              <a:rPr lang="en-US" sz="1600" b="1" dirty="0">
                <a:solidFill>
                  <a:srgbClr val="1E2B22"/>
                </a:solidFill>
              </a:rPr>
              <a:t>1</a:t>
            </a:r>
            <a:endParaRPr lang="en-US" sz="1600" dirty="0"/>
          </a:p>
        </p:txBody>
      </p:sp>
      <p:sp>
        <p:nvSpPr>
          <p:cNvPr id="9" name="Text 7"/>
          <p:cNvSpPr/>
          <p:nvPr/>
        </p:nvSpPr>
        <p:spPr>
          <a:xfrm>
            <a:off x="1024128" y="1783080"/>
            <a:ext cx="1225296" cy="566928"/>
          </a:xfrm>
          <a:prstGeom prst="rect">
            <a:avLst/>
          </a:prstGeom>
          <a:noFill/>
          <a:ln/>
        </p:spPr>
        <p:txBody>
          <a:bodyPr wrap="square" lIns="0" tIns="0" rIns="0" bIns="0" rtlCol="0" anchor="ctr"/>
          <a:lstStyle/>
          <a:p>
            <a:pPr indent="0" marL="0">
              <a:buNone/>
            </a:pPr>
            <a:r>
              <a:rPr lang="en-US" sz="1350" b="1" dirty="0">
                <a:solidFill>
                  <a:srgbClr val="FFFFFF"/>
                </a:solidFill>
              </a:rPr>
              <a:t>The problem</a:t>
            </a:r>
            <a:endParaRPr lang="en-US" sz="1350" dirty="0"/>
          </a:p>
        </p:txBody>
      </p:sp>
      <p:sp>
        <p:nvSpPr>
          <p:cNvPr id="10" name="Text 8"/>
          <p:cNvSpPr/>
          <p:nvPr/>
        </p:nvSpPr>
        <p:spPr>
          <a:xfrm>
            <a:off x="2395728" y="1783080"/>
            <a:ext cx="4050792" cy="566928"/>
          </a:xfrm>
          <a:prstGeom prst="rect">
            <a:avLst/>
          </a:prstGeom>
          <a:noFill/>
          <a:ln/>
        </p:spPr>
        <p:txBody>
          <a:bodyPr wrap="square" lIns="0" tIns="0" rIns="0" bIns="0" rtlCol="0" anchor="ctr"/>
          <a:lstStyle/>
          <a:p>
            <a:pPr indent="0" marL="0">
              <a:buNone/>
            </a:pPr>
            <a:r>
              <a:rPr lang="en-US" sz="1300" dirty="0">
                <a:solidFill>
                  <a:srgbClr val="1E2B22"/>
                </a:solidFill>
              </a:rPr>
              <a:t>Diagrams render, but not all make sense; every reader downstream, human or AI, fills the gaps.</a:t>
            </a:r>
            <a:endParaRPr lang="en-US" sz="1300" dirty="0"/>
          </a:p>
        </p:txBody>
      </p:sp>
      <p:sp>
        <p:nvSpPr>
          <p:cNvPr id="11" name="Shape 9"/>
          <p:cNvSpPr/>
          <p:nvPr/>
        </p:nvSpPr>
        <p:spPr>
          <a:xfrm>
            <a:off x="457200" y="2404872"/>
            <a:ext cx="6080760" cy="566928"/>
          </a:xfrm>
          <a:prstGeom prst="rect">
            <a:avLst/>
          </a:prstGeom>
          <a:solidFill>
            <a:srgbClr val="C3CDBD"/>
          </a:solidFill>
          <a:ln w="12700">
            <a:solidFill>
              <a:srgbClr val="F7F8F5"/>
            </a:solidFill>
            <a:prstDash val="solid"/>
          </a:ln>
        </p:spPr>
      </p:sp>
      <p:sp>
        <p:nvSpPr>
          <p:cNvPr id="12" name="Shape 10"/>
          <p:cNvSpPr/>
          <p:nvPr/>
        </p:nvSpPr>
        <p:spPr>
          <a:xfrm>
            <a:off x="457200" y="2404872"/>
            <a:ext cx="1828800" cy="566928"/>
          </a:xfrm>
          <a:prstGeom prst="rect">
            <a:avLst/>
          </a:prstGeom>
          <a:solidFill>
            <a:srgbClr val="1E2B22"/>
          </a:solidFill>
          <a:ln w="12700">
            <a:solidFill>
              <a:srgbClr val="1E2B22"/>
            </a:solidFill>
            <a:prstDash val="solid"/>
          </a:ln>
        </p:spPr>
      </p:sp>
      <p:sp>
        <p:nvSpPr>
          <p:cNvPr id="13" name="Shape 11"/>
          <p:cNvSpPr/>
          <p:nvPr/>
        </p:nvSpPr>
        <p:spPr>
          <a:xfrm>
            <a:off x="566928" y="2505456"/>
            <a:ext cx="365760" cy="365760"/>
          </a:xfrm>
          <a:prstGeom prst="ellipse">
            <a:avLst/>
          </a:prstGeom>
          <a:solidFill>
            <a:srgbClr val="9BD12E"/>
          </a:solidFill>
          <a:ln w="12700">
            <a:solidFill>
              <a:srgbClr val="9BD12E"/>
            </a:solidFill>
            <a:prstDash val="solid"/>
          </a:ln>
        </p:spPr>
      </p:sp>
      <p:sp>
        <p:nvSpPr>
          <p:cNvPr id="14" name="Text 12"/>
          <p:cNvSpPr/>
          <p:nvPr/>
        </p:nvSpPr>
        <p:spPr>
          <a:xfrm>
            <a:off x="566928" y="2505456"/>
            <a:ext cx="365760" cy="365760"/>
          </a:xfrm>
          <a:prstGeom prst="rect">
            <a:avLst/>
          </a:prstGeom>
          <a:noFill/>
          <a:ln/>
        </p:spPr>
        <p:txBody>
          <a:bodyPr wrap="square" lIns="0" tIns="0" rIns="0" bIns="0" rtlCol="0" anchor="ctr"/>
          <a:lstStyle/>
          <a:p>
            <a:pPr algn="ctr" indent="0" marL="0">
              <a:buNone/>
            </a:pPr>
            <a:r>
              <a:rPr lang="en-US" sz="1600" b="1" dirty="0">
                <a:solidFill>
                  <a:srgbClr val="1E2B22"/>
                </a:solidFill>
              </a:rPr>
              <a:t>2</a:t>
            </a:r>
            <a:endParaRPr lang="en-US" sz="1600" dirty="0"/>
          </a:p>
        </p:txBody>
      </p:sp>
      <p:sp>
        <p:nvSpPr>
          <p:cNvPr id="15" name="Text 13"/>
          <p:cNvSpPr/>
          <p:nvPr/>
        </p:nvSpPr>
        <p:spPr>
          <a:xfrm>
            <a:off x="1024128" y="2404872"/>
            <a:ext cx="1225296" cy="566928"/>
          </a:xfrm>
          <a:prstGeom prst="rect">
            <a:avLst/>
          </a:prstGeom>
          <a:noFill/>
          <a:ln/>
        </p:spPr>
        <p:txBody>
          <a:bodyPr wrap="square" lIns="0" tIns="0" rIns="0" bIns="0" rtlCol="0" anchor="ctr"/>
          <a:lstStyle/>
          <a:p>
            <a:pPr indent="0" marL="0">
              <a:buNone/>
            </a:pPr>
            <a:r>
              <a:rPr lang="en-US" sz="1350" b="1" dirty="0">
                <a:solidFill>
                  <a:srgbClr val="FFFFFF"/>
                </a:solidFill>
              </a:rPr>
              <a:t>The contribution</a:t>
            </a:r>
            <a:endParaRPr lang="en-US" sz="1350" dirty="0"/>
          </a:p>
        </p:txBody>
      </p:sp>
      <p:sp>
        <p:nvSpPr>
          <p:cNvPr id="16" name="Text 14"/>
          <p:cNvSpPr/>
          <p:nvPr/>
        </p:nvSpPr>
        <p:spPr>
          <a:xfrm>
            <a:off x="2395728" y="2404872"/>
            <a:ext cx="4050792" cy="566928"/>
          </a:xfrm>
          <a:prstGeom prst="rect">
            <a:avLst/>
          </a:prstGeom>
          <a:noFill/>
          <a:ln/>
        </p:spPr>
        <p:txBody>
          <a:bodyPr wrap="square" lIns="0" tIns="0" rIns="0" bIns="0" rtlCol="0" anchor="ctr"/>
          <a:lstStyle/>
          <a:p>
            <a:pPr indent="0" marL="0">
              <a:buNone/>
            </a:pPr>
            <a:r>
              <a:rPr lang="en-US" sz="1300" dirty="0">
                <a:solidFill>
                  <a:srgbClr val="1E2B22"/>
                </a:solidFill>
              </a:rPr>
              <a:t>A semantic linter finds model smells, gives each diagram a maturity level and gates the hand-off, in the editor and in CI.</a:t>
            </a:r>
            <a:endParaRPr lang="en-US" sz="1300" dirty="0"/>
          </a:p>
        </p:txBody>
      </p:sp>
      <p:sp>
        <p:nvSpPr>
          <p:cNvPr id="17" name="Shape 15"/>
          <p:cNvSpPr/>
          <p:nvPr/>
        </p:nvSpPr>
        <p:spPr>
          <a:xfrm>
            <a:off x="457200" y="3026664"/>
            <a:ext cx="6080760" cy="566928"/>
          </a:xfrm>
          <a:prstGeom prst="rect">
            <a:avLst/>
          </a:prstGeom>
          <a:solidFill>
            <a:srgbClr val="D5DDD0"/>
          </a:solidFill>
          <a:ln w="12700">
            <a:solidFill>
              <a:srgbClr val="F7F8F5"/>
            </a:solidFill>
            <a:prstDash val="solid"/>
          </a:ln>
        </p:spPr>
      </p:sp>
      <p:sp>
        <p:nvSpPr>
          <p:cNvPr id="18" name="Shape 16"/>
          <p:cNvSpPr/>
          <p:nvPr/>
        </p:nvSpPr>
        <p:spPr>
          <a:xfrm>
            <a:off x="457200" y="3026664"/>
            <a:ext cx="1828800" cy="566928"/>
          </a:xfrm>
          <a:prstGeom prst="rect">
            <a:avLst/>
          </a:prstGeom>
          <a:solidFill>
            <a:srgbClr val="1E2B22"/>
          </a:solidFill>
          <a:ln w="12700">
            <a:solidFill>
              <a:srgbClr val="1E2B22"/>
            </a:solidFill>
            <a:prstDash val="solid"/>
          </a:ln>
        </p:spPr>
      </p:sp>
      <p:sp>
        <p:nvSpPr>
          <p:cNvPr id="19" name="Shape 17"/>
          <p:cNvSpPr/>
          <p:nvPr/>
        </p:nvSpPr>
        <p:spPr>
          <a:xfrm>
            <a:off x="566928" y="3127248"/>
            <a:ext cx="365760" cy="365760"/>
          </a:xfrm>
          <a:prstGeom prst="ellipse">
            <a:avLst/>
          </a:prstGeom>
          <a:solidFill>
            <a:srgbClr val="9BD12E"/>
          </a:solidFill>
          <a:ln w="12700">
            <a:solidFill>
              <a:srgbClr val="9BD12E"/>
            </a:solidFill>
            <a:prstDash val="solid"/>
          </a:ln>
        </p:spPr>
      </p:sp>
      <p:sp>
        <p:nvSpPr>
          <p:cNvPr id="20" name="Text 18"/>
          <p:cNvSpPr/>
          <p:nvPr/>
        </p:nvSpPr>
        <p:spPr>
          <a:xfrm>
            <a:off x="566928" y="3127248"/>
            <a:ext cx="365760" cy="365760"/>
          </a:xfrm>
          <a:prstGeom prst="rect">
            <a:avLst/>
          </a:prstGeom>
          <a:noFill/>
          <a:ln/>
        </p:spPr>
        <p:txBody>
          <a:bodyPr wrap="square" lIns="0" tIns="0" rIns="0" bIns="0" rtlCol="0" anchor="ctr"/>
          <a:lstStyle/>
          <a:p>
            <a:pPr algn="ctr" indent="0" marL="0">
              <a:buNone/>
            </a:pPr>
            <a:r>
              <a:rPr lang="en-US" sz="1600" b="1" dirty="0">
                <a:solidFill>
                  <a:srgbClr val="1E2B22"/>
                </a:solidFill>
              </a:rPr>
              <a:t>3</a:t>
            </a:r>
            <a:endParaRPr lang="en-US" sz="1600" dirty="0"/>
          </a:p>
        </p:txBody>
      </p:sp>
      <p:sp>
        <p:nvSpPr>
          <p:cNvPr id="21" name="Text 19"/>
          <p:cNvSpPr/>
          <p:nvPr/>
        </p:nvSpPr>
        <p:spPr>
          <a:xfrm>
            <a:off x="1024128" y="3026664"/>
            <a:ext cx="1225296" cy="566928"/>
          </a:xfrm>
          <a:prstGeom prst="rect">
            <a:avLst/>
          </a:prstGeom>
          <a:noFill/>
          <a:ln/>
        </p:spPr>
        <p:txBody>
          <a:bodyPr wrap="square" lIns="0" tIns="0" rIns="0" bIns="0" rtlCol="0" anchor="ctr"/>
          <a:lstStyle/>
          <a:p>
            <a:pPr indent="0" marL="0">
              <a:buNone/>
            </a:pPr>
            <a:r>
              <a:rPr lang="en-US" sz="1350" b="1" dirty="0">
                <a:solidFill>
                  <a:srgbClr val="FFFFFF"/>
                </a:solidFill>
              </a:rPr>
              <a:t>Measured</a:t>
            </a:r>
            <a:endParaRPr lang="en-US" sz="1350" dirty="0"/>
          </a:p>
        </p:txBody>
      </p:sp>
      <p:sp>
        <p:nvSpPr>
          <p:cNvPr id="22" name="Text 20"/>
          <p:cNvSpPr/>
          <p:nvPr/>
        </p:nvSpPr>
        <p:spPr>
          <a:xfrm>
            <a:off x="2395728" y="3026664"/>
            <a:ext cx="4050792" cy="566928"/>
          </a:xfrm>
          <a:prstGeom prst="rect">
            <a:avLst/>
          </a:prstGeom>
          <a:noFill/>
          <a:ln/>
        </p:spPr>
        <p:txBody>
          <a:bodyPr wrap="square" lIns="0" tIns="0" rIns="0" bIns="0" rtlCol="0" anchor="ctr"/>
          <a:lstStyle/>
          <a:p>
            <a:pPr indent="0" marL="0">
              <a:buNone/>
            </a:pPr>
            <a:r>
              <a:rPr lang="en-US" sz="1300" dirty="0">
                <a:solidFill>
                  <a:srgbClr val="1E2B22"/>
                </a:solidFill>
              </a:rPr>
              <a:t>AI code from Level 1 sequence diagrams fails ~1 in 3 intended behaviours; from Level 2 up, ~1 in 10.</a:t>
            </a:r>
            <a:endParaRPr lang="en-US" sz="1300" dirty="0"/>
          </a:p>
        </p:txBody>
      </p:sp>
      <p:sp>
        <p:nvSpPr>
          <p:cNvPr id="23" name="Text 21"/>
          <p:cNvSpPr/>
          <p:nvPr/>
        </p:nvSpPr>
        <p:spPr>
          <a:xfrm>
            <a:off x="6812280" y="1463040"/>
            <a:ext cx="4937760" cy="274320"/>
          </a:xfrm>
          <a:prstGeom prst="rect">
            <a:avLst/>
          </a:prstGeom>
          <a:noFill/>
          <a:ln/>
        </p:spPr>
        <p:txBody>
          <a:bodyPr wrap="square" lIns="0" tIns="0" rIns="0" bIns="0" rtlCol="0" anchor="ctr"/>
          <a:lstStyle/>
          <a:p>
            <a:pPr indent="0" marL="0">
              <a:buNone/>
            </a:pPr>
            <a:r>
              <a:rPr lang="en-US" sz="1300" b="1" spc="250" kern="0" dirty="0">
                <a:solidFill>
                  <a:srgbClr val="3E6B48"/>
                </a:solidFill>
              </a:rPr>
              <a:t>YOUR TEAM</a:t>
            </a:r>
            <a:endParaRPr lang="en-US" sz="1300" dirty="0"/>
          </a:p>
        </p:txBody>
      </p:sp>
      <p:sp>
        <p:nvSpPr>
          <p:cNvPr id="24" name="Shape 22"/>
          <p:cNvSpPr/>
          <p:nvPr/>
        </p:nvSpPr>
        <p:spPr>
          <a:xfrm>
            <a:off x="6812280" y="1783080"/>
            <a:ext cx="1691640" cy="438912"/>
          </a:xfrm>
          <a:prstGeom prst="rect">
            <a:avLst/>
          </a:prstGeom>
          <a:solidFill>
            <a:srgbClr val="D5DDD0"/>
          </a:solidFill>
          <a:ln w="12700">
            <a:solidFill>
              <a:srgbClr val="B4C0AD"/>
            </a:solidFill>
            <a:prstDash val="solid"/>
          </a:ln>
        </p:spPr>
      </p:sp>
      <p:sp>
        <p:nvSpPr>
          <p:cNvPr id="25" name="Text 23"/>
          <p:cNvSpPr/>
          <p:nvPr/>
        </p:nvSpPr>
        <p:spPr>
          <a:xfrm>
            <a:off x="6922008" y="1783080"/>
            <a:ext cx="1508760" cy="438912"/>
          </a:xfrm>
          <a:prstGeom prst="rect">
            <a:avLst/>
          </a:prstGeom>
          <a:noFill/>
          <a:ln/>
        </p:spPr>
        <p:txBody>
          <a:bodyPr wrap="square" lIns="0" tIns="0" rIns="0" bIns="0" rtlCol="0" anchor="ctr"/>
          <a:lstStyle/>
          <a:p>
            <a:pPr indent="0" marL="0">
              <a:buNone/>
            </a:pPr>
            <a:r>
              <a:rPr lang="en-US" sz="1350" b="1" dirty="0">
                <a:solidFill>
                  <a:srgbClr val="1E2B22"/>
                </a:solidFill>
              </a:rPr>
              <a:t>Team / squad</a:t>
            </a:r>
            <a:endParaRPr lang="en-US" sz="1350" dirty="0"/>
          </a:p>
        </p:txBody>
      </p:sp>
      <p:sp>
        <p:nvSpPr>
          <p:cNvPr id="26" name="Shape 24"/>
          <p:cNvSpPr/>
          <p:nvPr/>
        </p:nvSpPr>
        <p:spPr>
          <a:xfrm>
            <a:off x="8503920" y="1783080"/>
            <a:ext cx="3246120" cy="438912"/>
          </a:xfrm>
          <a:prstGeom prst="rect">
            <a:avLst/>
          </a:prstGeom>
          <a:solidFill>
            <a:srgbClr val="FFFFFF"/>
          </a:solidFill>
          <a:ln w="12700">
            <a:solidFill>
              <a:srgbClr val="B4C0AD"/>
            </a:solidFill>
            <a:prstDash val="solid"/>
          </a:ln>
        </p:spPr>
      </p:sp>
      <p:sp>
        <p:nvSpPr>
          <p:cNvPr id="27" name="Text 25"/>
          <p:cNvSpPr/>
          <p:nvPr/>
        </p:nvSpPr>
        <p:spPr>
          <a:xfrm>
            <a:off x="8595360" y="1783080"/>
            <a:ext cx="3063240" cy="438912"/>
          </a:xfrm>
          <a:prstGeom prst="rect">
            <a:avLst/>
          </a:prstGeom>
          <a:noFill/>
          <a:ln/>
        </p:spPr>
        <p:txBody>
          <a:bodyPr wrap="square" lIns="0" tIns="0" rIns="0" bIns="0" rtlCol="0" anchor="ctr"/>
          <a:lstStyle/>
          <a:p>
            <a:pPr indent="0" marL="0">
              <a:buNone/>
            </a:pPr>
            <a:r>
              <a:rPr lang="en-US" sz="1300" i="1" dirty="0">
                <a:solidFill>
                  <a:srgbClr val="4A5A4E"/>
                </a:solidFill>
              </a:rPr>
              <a:t>…</a:t>
            </a:r>
            <a:endParaRPr lang="en-US" sz="1300" dirty="0"/>
          </a:p>
        </p:txBody>
      </p:sp>
      <p:sp>
        <p:nvSpPr>
          <p:cNvPr id="28" name="Shape 26"/>
          <p:cNvSpPr/>
          <p:nvPr/>
        </p:nvSpPr>
        <p:spPr>
          <a:xfrm>
            <a:off x="6812280" y="2240280"/>
            <a:ext cx="1691640" cy="438912"/>
          </a:xfrm>
          <a:prstGeom prst="rect">
            <a:avLst/>
          </a:prstGeom>
          <a:solidFill>
            <a:srgbClr val="C3CDBD"/>
          </a:solidFill>
          <a:ln w="12700">
            <a:solidFill>
              <a:srgbClr val="B4C0AD"/>
            </a:solidFill>
            <a:prstDash val="solid"/>
          </a:ln>
        </p:spPr>
      </p:sp>
      <p:sp>
        <p:nvSpPr>
          <p:cNvPr id="29" name="Text 27"/>
          <p:cNvSpPr/>
          <p:nvPr/>
        </p:nvSpPr>
        <p:spPr>
          <a:xfrm>
            <a:off x="6922008" y="2240280"/>
            <a:ext cx="1508760" cy="438912"/>
          </a:xfrm>
          <a:prstGeom prst="rect">
            <a:avLst/>
          </a:prstGeom>
          <a:noFill/>
          <a:ln/>
        </p:spPr>
        <p:txBody>
          <a:bodyPr wrap="square" lIns="0" tIns="0" rIns="0" bIns="0" rtlCol="0" anchor="ctr"/>
          <a:lstStyle/>
          <a:p>
            <a:pPr indent="0" marL="0">
              <a:buNone/>
            </a:pPr>
            <a:r>
              <a:rPr lang="en-US" sz="1350" b="1" dirty="0">
                <a:solidFill>
                  <a:srgbClr val="1E2B22"/>
                </a:solidFill>
              </a:rPr>
              <a:t>Team contact</a:t>
            </a:r>
            <a:endParaRPr lang="en-US" sz="1350" dirty="0"/>
          </a:p>
        </p:txBody>
      </p:sp>
      <p:sp>
        <p:nvSpPr>
          <p:cNvPr id="30" name="Shape 28"/>
          <p:cNvSpPr/>
          <p:nvPr/>
        </p:nvSpPr>
        <p:spPr>
          <a:xfrm>
            <a:off x="8503920" y="2240280"/>
            <a:ext cx="3246120" cy="438912"/>
          </a:xfrm>
          <a:prstGeom prst="rect">
            <a:avLst/>
          </a:prstGeom>
          <a:solidFill>
            <a:srgbClr val="FFFFFF"/>
          </a:solidFill>
          <a:ln w="12700">
            <a:solidFill>
              <a:srgbClr val="B4C0AD"/>
            </a:solidFill>
            <a:prstDash val="solid"/>
          </a:ln>
        </p:spPr>
      </p:sp>
      <p:sp>
        <p:nvSpPr>
          <p:cNvPr id="31" name="Text 29"/>
          <p:cNvSpPr/>
          <p:nvPr/>
        </p:nvSpPr>
        <p:spPr>
          <a:xfrm>
            <a:off x="8595360" y="2240280"/>
            <a:ext cx="3063240" cy="438912"/>
          </a:xfrm>
          <a:prstGeom prst="rect">
            <a:avLst/>
          </a:prstGeom>
          <a:noFill/>
          <a:ln/>
        </p:spPr>
        <p:txBody>
          <a:bodyPr wrap="square" lIns="0" tIns="0" rIns="0" bIns="0" rtlCol="0" anchor="ctr"/>
          <a:lstStyle/>
          <a:p>
            <a:pPr indent="0" marL="0">
              <a:buNone/>
            </a:pPr>
            <a:r>
              <a:rPr lang="en-US" sz="1300" i="1" dirty="0">
                <a:solidFill>
                  <a:srgbClr val="4A5A4E"/>
                </a:solidFill>
              </a:rPr>
              <a:t>name, role</a:t>
            </a:r>
            <a:endParaRPr lang="en-US" sz="1300" dirty="0"/>
          </a:p>
        </p:txBody>
      </p:sp>
      <p:sp>
        <p:nvSpPr>
          <p:cNvPr id="32" name="Shape 30"/>
          <p:cNvSpPr/>
          <p:nvPr/>
        </p:nvSpPr>
        <p:spPr>
          <a:xfrm>
            <a:off x="6812280" y="2697480"/>
            <a:ext cx="1691640" cy="438912"/>
          </a:xfrm>
          <a:prstGeom prst="rect">
            <a:avLst/>
          </a:prstGeom>
          <a:solidFill>
            <a:srgbClr val="D5DDD0"/>
          </a:solidFill>
          <a:ln w="12700">
            <a:solidFill>
              <a:srgbClr val="B4C0AD"/>
            </a:solidFill>
            <a:prstDash val="solid"/>
          </a:ln>
        </p:spPr>
      </p:sp>
      <p:sp>
        <p:nvSpPr>
          <p:cNvPr id="33" name="Text 31"/>
          <p:cNvSpPr/>
          <p:nvPr/>
        </p:nvSpPr>
        <p:spPr>
          <a:xfrm>
            <a:off x="6922008" y="2697480"/>
            <a:ext cx="1508760" cy="438912"/>
          </a:xfrm>
          <a:prstGeom prst="rect">
            <a:avLst/>
          </a:prstGeom>
          <a:noFill/>
          <a:ln/>
        </p:spPr>
        <p:txBody>
          <a:bodyPr wrap="square" lIns="0" tIns="0" rIns="0" bIns="0" rtlCol="0" anchor="ctr"/>
          <a:lstStyle/>
          <a:p>
            <a:pPr indent="0" marL="0">
              <a:buNone/>
            </a:pPr>
            <a:r>
              <a:rPr lang="en-US" sz="1350" b="1" dirty="0">
                <a:solidFill>
                  <a:srgbClr val="1E2B22"/>
                </a:solidFill>
              </a:rPr>
              <a:t>Raised by</a:t>
            </a:r>
            <a:endParaRPr lang="en-US" sz="1350" dirty="0"/>
          </a:p>
        </p:txBody>
      </p:sp>
      <p:sp>
        <p:nvSpPr>
          <p:cNvPr id="34" name="Shape 32"/>
          <p:cNvSpPr/>
          <p:nvPr/>
        </p:nvSpPr>
        <p:spPr>
          <a:xfrm>
            <a:off x="8503920" y="2697480"/>
            <a:ext cx="3246120" cy="438912"/>
          </a:xfrm>
          <a:prstGeom prst="rect">
            <a:avLst/>
          </a:prstGeom>
          <a:solidFill>
            <a:srgbClr val="FFFFFF"/>
          </a:solidFill>
          <a:ln w="12700">
            <a:solidFill>
              <a:srgbClr val="B4C0AD"/>
            </a:solidFill>
            <a:prstDash val="solid"/>
          </a:ln>
        </p:spPr>
      </p:sp>
      <p:sp>
        <p:nvSpPr>
          <p:cNvPr id="35" name="Text 33"/>
          <p:cNvSpPr/>
          <p:nvPr/>
        </p:nvSpPr>
        <p:spPr>
          <a:xfrm>
            <a:off x="8595360" y="2697480"/>
            <a:ext cx="3063240" cy="438912"/>
          </a:xfrm>
          <a:prstGeom prst="rect">
            <a:avLst/>
          </a:prstGeom>
          <a:noFill/>
          <a:ln/>
        </p:spPr>
        <p:txBody>
          <a:bodyPr wrap="square" lIns="0" tIns="0" rIns="0" bIns="0" rtlCol="0" anchor="ctr"/>
          <a:lstStyle/>
          <a:p>
            <a:pPr indent="0" marL="0">
              <a:buNone/>
            </a:pPr>
            <a:r>
              <a:rPr lang="en-US" sz="1300" i="1" dirty="0">
                <a:solidFill>
                  <a:srgbClr val="4A5A4E"/>
                </a:solidFill>
              </a:rPr>
              <a:t>round-table attendee</a:t>
            </a:r>
            <a:endParaRPr lang="en-US" sz="1300" dirty="0"/>
          </a:p>
        </p:txBody>
      </p:sp>
      <p:sp>
        <p:nvSpPr>
          <p:cNvPr id="36" name="Shape 34"/>
          <p:cNvSpPr/>
          <p:nvPr/>
        </p:nvSpPr>
        <p:spPr>
          <a:xfrm>
            <a:off x="6812280" y="3154680"/>
            <a:ext cx="1691640" cy="438912"/>
          </a:xfrm>
          <a:prstGeom prst="rect">
            <a:avLst/>
          </a:prstGeom>
          <a:solidFill>
            <a:srgbClr val="C3CDBD"/>
          </a:solidFill>
          <a:ln w="12700">
            <a:solidFill>
              <a:srgbClr val="B4C0AD"/>
            </a:solidFill>
            <a:prstDash val="solid"/>
          </a:ln>
        </p:spPr>
      </p:sp>
      <p:sp>
        <p:nvSpPr>
          <p:cNvPr id="37" name="Text 35"/>
          <p:cNvSpPr/>
          <p:nvPr/>
        </p:nvSpPr>
        <p:spPr>
          <a:xfrm>
            <a:off x="6922008" y="3154680"/>
            <a:ext cx="1508760" cy="438912"/>
          </a:xfrm>
          <a:prstGeom prst="rect">
            <a:avLst/>
          </a:prstGeom>
          <a:noFill/>
          <a:ln/>
        </p:spPr>
        <p:txBody>
          <a:bodyPr wrap="square" lIns="0" tIns="0" rIns="0" bIns="0" rtlCol="0" anchor="ctr"/>
          <a:lstStyle/>
          <a:p>
            <a:pPr indent="0" marL="0">
              <a:buNone/>
            </a:pPr>
            <a:r>
              <a:rPr lang="en-US" sz="1350" b="1" dirty="0">
                <a:solidFill>
                  <a:srgbClr val="1E2B22"/>
                </a:solidFill>
              </a:rPr>
              <a:t>Date</a:t>
            </a:r>
            <a:endParaRPr lang="en-US" sz="1350" dirty="0"/>
          </a:p>
        </p:txBody>
      </p:sp>
      <p:sp>
        <p:nvSpPr>
          <p:cNvPr id="38" name="Shape 36"/>
          <p:cNvSpPr/>
          <p:nvPr/>
        </p:nvSpPr>
        <p:spPr>
          <a:xfrm>
            <a:off x="8503920" y="3154680"/>
            <a:ext cx="3246120" cy="438912"/>
          </a:xfrm>
          <a:prstGeom prst="rect">
            <a:avLst/>
          </a:prstGeom>
          <a:solidFill>
            <a:srgbClr val="FFFFFF"/>
          </a:solidFill>
          <a:ln w="12700">
            <a:solidFill>
              <a:srgbClr val="B4C0AD"/>
            </a:solidFill>
            <a:prstDash val="solid"/>
          </a:ln>
        </p:spPr>
      </p:sp>
      <p:sp>
        <p:nvSpPr>
          <p:cNvPr id="39" name="Text 37"/>
          <p:cNvSpPr/>
          <p:nvPr/>
        </p:nvSpPr>
        <p:spPr>
          <a:xfrm>
            <a:off x="8595360" y="3154680"/>
            <a:ext cx="3063240" cy="438912"/>
          </a:xfrm>
          <a:prstGeom prst="rect">
            <a:avLst/>
          </a:prstGeom>
          <a:noFill/>
          <a:ln/>
        </p:spPr>
        <p:txBody>
          <a:bodyPr wrap="square" lIns="0" tIns="0" rIns="0" bIns="0" rtlCol="0" anchor="ctr"/>
          <a:lstStyle/>
          <a:p>
            <a:pPr indent="0" marL="0">
              <a:buNone/>
            </a:pPr>
            <a:r>
              <a:rPr lang="en-US" sz="1300" i="1" dirty="0">
                <a:solidFill>
                  <a:srgbClr val="4A5A4E"/>
                </a:solidFill>
              </a:rPr>
              <a:t>…</a:t>
            </a:r>
            <a:endParaRPr lang="en-US" sz="1300" dirty="0"/>
          </a:p>
        </p:txBody>
      </p:sp>
      <p:sp>
        <p:nvSpPr>
          <p:cNvPr id="40" name="Shape 38"/>
          <p:cNvSpPr/>
          <p:nvPr/>
        </p:nvSpPr>
        <p:spPr>
          <a:xfrm>
            <a:off x="457200" y="3721608"/>
            <a:ext cx="11292840" cy="475488"/>
          </a:xfrm>
          <a:prstGeom prst="rect">
            <a:avLst/>
          </a:prstGeom>
          <a:solidFill>
            <a:srgbClr val="D5DDD0"/>
          </a:solidFill>
          <a:ln w="12700">
            <a:solidFill>
              <a:srgbClr val="D5DDD0"/>
            </a:solidFill>
            <a:prstDash val="solid"/>
          </a:ln>
        </p:spPr>
      </p:sp>
      <p:sp>
        <p:nvSpPr>
          <p:cNvPr id="41" name="Shape 39"/>
          <p:cNvSpPr/>
          <p:nvPr/>
        </p:nvSpPr>
        <p:spPr>
          <a:xfrm>
            <a:off x="457200" y="3721608"/>
            <a:ext cx="1828800" cy="475488"/>
          </a:xfrm>
          <a:prstGeom prst="rect">
            <a:avLst/>
          </a:prstGeom>
          <a:solidFill>
            <a:srgbClr val="1E2B22"/>
          </a:solidFill>
          <a:ln w="12700">
            <a:solidFill>
              <a:srgbClr val="1E2B22"/>
            </a:solidFill>
            <a:prstDash val="solid"/>
          </a:ln>
        </p:spPr>
      </p:sp>
      <p:sp>
        <p:nvSpPr>
          <p:cNvPr id="42" name="Text 40"/>
          <p:cNvSpPr/>
          <p:nvPr/>
        </p:nvSpPr>
        <p:spPr>
          <a:xfrm>
            <a:off x="594360" y="3721608"/>
            <a:ext cx="1645920" cy="475488"/>
          </a:xfrm>
          <a:prstGeom prst="rect">
            <a:avLst/>
          </a:prstGeom>
          <a:noFill/>
          <a:ln/>
        </p:spPr>
        <p:txBody>
          <a:bodyPr wrap="square" lIns="0" tIns="0" rIns="0" bIns="0" rtlCol="0" anchor="ctr"/>
          <a:lstStyle/>
          <a:p>
            <a:pPr indent="0" marL="0">
              <a:buNone/>
            </a:pPr>
            <a:r>
              <a:rPr lang="en-US" sz="1400" b="1" dirty="0">
                <a:solidFill>
                  <a:srgbClr val="FFFFFF"/>
                </a:solidFill>
              </a:rPr>
              <a:t>Your answer</a:t>
            </a:r>
            <a:endParaRPr lang="en-US" sz="1400" dirty="0"/>
          </a:p>
        </p:txBody>
      </p:sp>
      <p:sp>
        <p:nvSpPr>
          <p:cNvPr id="43" name="Shape 41"/>
          <p:cNvSpPr/>
          <p:nvPr/>
        </p:nvSpPr>
        <p:spPr>
          <a:xfrm>
            <a:off x="2560320" y="3849624"/>
            <a:ext cx="219456" cy="219456"/>
          </a:xfrm>
          <a:prstGeom prst="rect">
            <a:avLst/>
          </a:prstGeom>
          <a:solidFill>
            <a:srgbClr val="FFFFFF"/>
          </a:solidFill>
          <a:ln w="15875">
            <a:solidFill>
              <a:srgbClr val="1E2B22"/>
            </a:solidFill>
            <a:prstDash val="solid"/>
          </a:ln>
        </p:spPr>
      </p:sp>
      <p:sp>
        <p:nvSpPr>
          <p:cNvPr id="44" name="Text 42"/>
          <p:cNvSpPr/>
          <p:nvPr/>
        </p:nvSpPr>
        <p:spPr>
          <a:xfrm>
            <a:off x="2871216" y="3721608"/>
            <a:ext cx="822960" cy="475488"/>
          </a:xfrm>
          <a:prstGeom prst="rect">
            <a:avLst/>
          </a:prstGeom>
          <a:noFill/>
          <a:ln/>
        </p:spPr>
        <p:txBody>
          <a:bodyPr wrap="square" lIns="0" tIns="0" rIns="0" bIns="0" rtlCol="0" anchor="ctr"/>
          <a:lstStyle/>
          <a:p>
            <a:pPr indent="0" marL="0">
              <a:buNone/>
            </a:pPr>
            <a:r>
              <a:rPr lang="en-US" sz="1400" b="1" dirty="0">
                <a:solidFill>
                  <a:srgbClr val="1E2B22"/>
                </a:solidFill>
              </a:rPr>
              <a:t>Go</a:t>
            </a:r>
            <a:endParaRPr lang="en-US" sz="1400" dirty="0"/>
          </a:p>
        </p:txBody>
      </p:sp>
      <p:sp>
        <p:nvSpPr>
          <p:cNvPr id="45" name="Shape 43"/>
          <p:cNvSpPr/>
          <p:nvPr/>
        </p:nvSpPr>
        <p:spPr>
          <a:xfrm>
            <a:off x="3749040" y="3849624"/>
            <a:ext cx="219456" cy="219456"/>
          </a:xfrm>
          <a:prstGeom prst="rect">
            <a:avLst/>
          </a:prstGeom>
          <a:solidFill>
            <a:srgbClr val="FFFFFF"/>
          </a:solidFill>
          <a:ln w="15875">
            <a:solidFill>
              <a:srgbClr val="1E2B22"/>
            </a:solidFill>
            <a:prstDash val="solid"/>
          </a:ln>
        </p:spPr>
      </p:sp>
      <p:sp>
        <p:nvSpPr>
          <p:cNvPr id="46" name="Text 44"/>
          <p:cNvSpPr/>
          <p:nvPr/>
        </p:nvSpPr>
        <p:spPr>
          <a:xfrm>
            <a:off x="4059936" y="3721608"/>
            <a:ext cx="822960" cy="475488"/>
          </a:xfrm>
          <a:prstGeom prst="rect">
            <a:avLst/>
          </a:prstGeom>
          <a:noFill/>
          <a:ln/>
        </p:spPr>
        <p:txBody>
          <a:bodyPr wrap="square" lIns="0" tIns="0" rIns="0" bIns="0" rtlCol="0" anchor="ctr"/>
          <a:lstStyle/>
          <a:p>
            <a:pPr indent="0" marL="0">
              <a:buNone/>
            </a:pPr>
            <a:r>
              <a:rPr lang="en-US" sz="1400" b="1" dirty="0">
                <a:solidFill>
                  <a:srgbClr val="1E2B22"/>
                </a:solidFill>
              </a:rPr>
              <a:t>No-go</a:t>
            </a:r>
            <a:endParaRPr lang="en-US" sz="1400" dirty="0"/>
          </a:p>
        </p:txBody>
      </p:sp>
      <p:sp>
        <p:nvSpPr>
          <p:cNvPr id="47" name="Shape 45"/>
          <p:cNvSpPr/>
          <p:nvPr/>
        </p:nvSpPr>
        <p:spPr>
          <a:xfrm>
            <a:off x="4937760" y="3849624"/>
            <a:ext cx="219456" cy="219456"/>
          </a:xfrm>
          <a:prstGeom prst="rect">
            <a:avLst/>
          </a:prstGeom>
          <a:solidFill>
            <a:srgbClr val="FFFFFF"/>
          </a:solidFill>
          <a:ln w="15875">
            <a:solidFill>
              <a:srgbClr val="1E2B22"/>
            </a:solidFill>
            <a:prstDash val="solid"/>
          </a:ln>
        </p:spPr>
      </p:sp>
      <p:sp>
        <p:nvSpPr>
          <p:cNvPr id="48" name="Text 46"/>
          <p:cNvSpPr/>
          <p:nvPr/>
        </p:nvSpPr>
        <p:spPr>
          <a:xfrm>
            <a:off x="5248656" y="3721608"/>
            <a:ext cx="822960" cy="475488"/>
          </a:xfrm>
          <a:prstGeom prst="rect">
            <a:avLst/>
          </a:prstGeom>
          <a:noFill/>
          <a:ln/>
        </p:spPr>
        <p:txBody>
          <a:bodyPr wrap="square" lIns="0" tIns="0" rIns="0" bIns="0" rtlCol="0" anchor="ctr"/>
          <a:lstStyle/>
          <a:p>
            <a:pPr indent="0" marL="0">
              <a:buNone/>
            </a:pPr>
            <a:r>
              <a:rPr lang="en-US" sz="1400" b="1" dirty="0">
                <a:solidFill>
                  <a:srgbClr val="1E2B22"/>
                </a:solidFill>
              </a:rPr>
              <a:t>Not yet</a:t>
            </a:r>
            <a:endParaRPr lang="en-US" sz="1400" dirty="0"/>
          </a:p>
        </p:txBody>
      </p:sp>
      <p:sp>
        <p:nvSpPr>
          <p:cNvPr id="49" name="Text 47"/>
          <p:cNvSpPr/>
          <p:nvPr/>
        </p:nvSpPr>
        <p:spPr>
          <a:xfrm>
            <a:off x="5943600" y="3721608"/>
            <a:ext cx="2377440" cy="475488"/>
          </a:xfrm>
          <a:prstGeom prst="rect">
            <a:avLst/>
          </a:prstGeom>
          <a:noFill/>
          <a:ln/>
        </p:spPr>
        <p:txBody>
          <a:bodyPr wrap="square" lIns="0" tIns="0" rIns="0" bIns="0" rtlCol="0" anchor="ctr"/>
          <a:lstStyle/>
          <a:p>
            <a:pPr indent="0" marL="0">
              <a:buNone/>
            </a:pPr>
            <a:r>
              <a:rPr lang="en-US" sz="1350" b="1" dirty="0">
                <a:solidFill>
                  <a:srgbClr val="1E2B22"/>
                </a:solidFill>
              </a:rPr>
              <a:t>What would change our mind?</a:t>
            </a:r>
            <a:endParaRPr lang="en-US" sz="1350" dirty="0"/>
          </a:p>
        </p:txBody>
      </p:sp>
      <p:sp>
        <p:nvSpPr>
          <p:cNvPr id="50" name="Shape 48"/>
          <p:cNvSpPr/>
          <p:nvPr/>
        </p:nvSpPr>
        <p:spPr>
          <a:xfrm>
            <a:off x="8321040" y="3785616"/>
            <a:ext cx="3364992" cy="347472"/>
          </a:xfrm>
          <a:prstGeom prst="rect">
            <a:avLst/>
          </a:prstGeom>
          <a:solidFill>
            <a:srgbClr val="FFFFFF"/>
          </a:solidFill>
          <a:ln w="12700">
            <a:solidFill>
              <a:srgbClr val="B4C0AD"/>
            </a:solidFill>
            <a:prstDash val="solid"/>
          </a:ln>
        </p:spPr>
      </p:sp>
      <p:sp>
        <p:nvSpPr>
          <p:cNvPr id="51" name="Text 49"/>
          <p:cNvSpPr/>
          <p:nvPr/>
        </p:nvSpPr>
        <p:spPr>
          <a:xfrm>
            <a:off x="8412480" y="3785616"/>
            <a:ext cx="3182112" cy="347472"/>
          </a:xfrm>
          <a:prstGeom prst="rect">
            <a:avLst/>
          </a:prstGeom>
          <a:noFill/>
          <a:ln/>
        </p:spPr>
        <p:txBody>
          <a:bodyPr wrap="square" lIns="0" tIns="0" rIns="0" bIns="0" rtlCol="0" anchor="ctr"/>
          <a:lstStyle/>
          <a:p>
            <a:pPr indent="0" marL="0">
              <a:buNone/>
            </a:pPr>
            <a:r>
              <a:rPr lang="en-US" sz="1300" i="1" dirty="0">
                <a:solidFill>
                  <a:srgbClr val="4A5A4E"/>
                </a:solidFill>
              </a:rPr>
              <a:t>…</a:t>
            </a:r>
            <a:endParaRPr lang="en-US" sz="1300" dirty="0"/>
          </a:p>
        </p:txBody>
      </p:sp>
      <p:sp>
        <p:nvSpPr>
          <p:cNvPr id="52" name="Text 50"/>
          <p:cNvSpPr/>
          <p:nvPr/>
        </p:nvSpPr>
        <p:spPr>
          <a:xfrm>
            <a:off x="457200" y="4279392"/>
            <a:ext cx="11292840" cy="274320"/>
          </a:xfrm>
          <a:prstGeom prst="rect">
            <a:avLst/>
          </a:prstGeom>
          <a:noFill/>
          <a:ln/>
        </p:spPr>
        <p:txBody>
          <a:bodyPr wrap="square" lIns="0" tIns="0" rIns="0" bIns="0" rtlCol="0" anchor="ctr"/>
          <a:lstStyle/>
          <a:p>
            <a:pPr indent="0" marL="0">
              <a:buNone/>
            </a:pPr>
            <a:r>
              <a:rPr lang="en-US" sz="1300" b="1" spc="250" kern="0" dirty="0">
                <a:solidFill>
                  <a:srgbClr val="3E6B48"/>
                </a:solidFill>
              </a:rPr>
              <a:t>IF GO, WE AGREE ON</a:t>
            </a:r>
            <a:endParaRPr lang="en-US" sz="1300" dirty="0"/>
          </a:p>
        </p:txBody>
      </p:sp>
      <p:sp>
        <p:nvSpPr>
          <p:cNvPr id="53" name="Shape 51"/>
          <p:cNvSpPr/>
          <p:nvPr/>
        </p:nvSpPr>
        <p:spPr>
          <a:xfrm>
            <a:off x="457200" y="4581144"/>
            <a:ext cx="2720340" cy="822960"/>
          </a:xfrm>
          <a:prstGeom prst="rect">
            <a:avLst/>
          </a:prstGeom>
          <a:solidFill>
            <a:srgbClr val="FFFFFF"/>
          </a:solidFill>
          <a:ln w="12700">
            <a:solidFill>
              <a:srgbClr val="B4C0AD"/>
            </a:solidFill>
            <a:prstDash val="solid"/>
          </a:ln>
        </p:spPr>
      </p:sp>
      <p:sp>
        <p:nvSpPr>
          <p:cNvPr id="54" name="Shape 52"/>
          <p:cNvSpPr/>
          <p:nvPr/>
        </p:nvSpPr>
        <p:spPr>
          <a:xfrm>
            <a:off x="457200" y="4581144"/>
            <a:ext cx="2720340" cy="347472"/>
          </a:xfrm>
          <a:prstGeom prst="rect">
            <a:avLst/>
          </a:prstGeom>
          <a:solidFill>
            <a:srgbClr val="1E2B22"/>
          </a:solidFill>
          <a:ln w="12700">
            <a:solidFill>
              <a:srgbClr val="1E2B22"/>
            </a:solidFill>
            <a:prstDash val="solid"/>
          </a:ln>
        </p:spPr>
      </p:sp>
      <p:sp>
        <p:nvSpPr>
          <p:cNvPr id="55" name="Text 53"/>
          <p:cNvSpPr/>
          <p:nvPr/>
        </p:nvSpPr>
        <p:spPr>
          <a:xfrm>
            <a:off x="594360" y="4581144"/>
            <a:ext cx="2446020" cy="347472"/>
          </a:xfrm>
          <a:prstGeom prst="rect">
            <a:avLst/>
          </a:prstGeom>
          <a:noFill/>
          <a:ln/>
        </p:spPr>
        <p:txBody>
          <a:bodyPr wrap="square" lIns="0" tIns="0" rIns="0" bIns="0" rtlCol="0" anchor="ctr"/>
          <a:lstStyle/>
          <a:p>
            <a:pPr indent="0" marL="0">
              <a:buNone/>
            </a:pPr>
            <a:r>
              <a:rPr lang="en-US" sz="1400" b="1" dirty="0">
                <a:solidFill>
                  <a:srgbClr val="FFFFFF"/>
                </a:solidFill>
              </a:rPr>
              <a:t>Scope</a:t>
            </a:r>
            <a:endParaRPr lang="en-US" sz="1400" dirty="0"/>
          </a:p>
        </p:txBody>
      </p:sp>
      <p:sp>
        <p:nvSpPr>
          <p:cNvPr id="56" name="Text 54"/>
          <p:cNvSpPr/>
          <p:nvPr/>
        </p:nvSpPr>
        <p:spPr>
          <a:xfrm>
            <a:off x="594360" y="4974336"/>
            <a:ext cx="2446020" cy="365760"/>
          </a:xfrm>
          <a:prstGeom prst="rect">
            <a:avLst/>
          </a:prstGeom>
          <a:noFill/>
          <a:ln/>
        </p:spPr>
        <p:txBody>
          <a:bodyPr wrap="square" lIns="0" tIns="0" rIns="0" bIns="0" rtlCol="0" anchor="t"/>
          <a:lstStyle/>
          <a:p>
            <a:pPr indent="0" marL="0">
              <a:buNone/>
            </a:pPr>
            <a:r>
              <a:rPr lang="en-US" sz="1300" i="1" dirty="0">
                <a:solidFill>
                  <a:srgbClr val="4A5A4E"/>
                </a:solidFill>
              </a:rPr>
              <a:t>which team, which diagrams</a:t>
            </a:r>
            <a:endParaRPr lang="en-US" sz="1300" dirty="0"/>
          </a:p>
        </p:txBody>
      </p:sp>
      <p:sp>
        <p:nvSpPr>
          <p:cNvPr id="57" name="Shape 55"/>
          <p:cNvSpPr/>
          <p:nvPr/>
        </p:nvSpPr>
        <p:spPr>
          <a:xfrm>
            <a:off x="3314700" y="4581144"/>
            <a:ext cx="2720340" cy="822960"/>
          </a:xfrm>
          <a:prstGeom prst="rect">
            <a:avLst/>
          </a:prstGeom>
          <a:solidFill>
            <a:srgbClr val="FFFFFF"/>
          </a:solidFill>
          <a:ln w="12700">
            <a:solidFill>
              <a:srgbClr val="B4C0AD"/>
            </a:solidFill>
            <a:prstDash val="solid"/>
          </a:ln>
        </p:spPr>
      </p:sp>
      <p:sp>
        <p:nvSpPr>
          <p:cNvPr id="58" name="Shape 56"/>
          <p:cNvSpPr/>
          <p:nvPr/>
        </p:nvSpPr>
        <p:spPr>
          <a:xfrm>
            <a:off x="3314700" y="4581144"/>
            <a:ext cx="2720340" cy="347472"/>
          </a:xfrm>
          <a:prstGeom prst="rect">
            <a:avLst/>
          </a:prstGeom>
          <a:solidFill>
            <a:srgbClr val="1E2B22"/>
          </a:solidFill>
          <a:ln w="12700">
            <a:solidFill>
              <a:srgbClr val="1E2B22"/>
            </a:solidFill>
            <a:prstDash val="solid"/>
          </a:ln>
        </p:spPr>
      </p:sp>
      <p:sp>
        <p:nvSpPr>
          <p:cNvPr id="59" name="Text 57"/>
          <p:cNvSpPr/>
          <p:nvPr/>
        </p:nvSpPr>
        <p:spPr>
          <a:xfrm>
            <a:off x="3451860" y="4581144"/>
            <a:ext cx="2446020" cy="347472"/>
          </a:xfrm>
          <a:prstGeom prst="rect">
            <a:avLst/>
          </a:prstGeom>
          <a:noFill/>
          <a:ln/>
        </p:spPr>
        <p:txBody>
          <a:bodyPr wrap="square" lIns="0" tIns="0" rIns="0" bIns="0" rtlCol="0" anchor="ctr"/>
          <a:lstStyle/>
          <a:p>
            <a:pPr indent="0" marL="0">
              <a:buNone/>
            </a:pPr>
            <a:r>
              <a:rPr lang="en-US" sz="1400" b="1" dirty="0">
                <a:solidFill>
                  <a:srgbClr val="FFFFFF"/>
                </a:solidFill>
              </a:rPr>
              <a:t>Success criteria</a:t>
            </a:r>
            <a:endParaRPr lang="en-US" sz="1400" dirty="0"/>
          </a:p>
        </p:txBody>
      </p:sp>
      <p:sp>
        <p:nvSpPr>
          <p:cNvPr id="60" name="Text 58"/>
          <p:cNvSpPr/>
          <p:nvPr/>
        </p:nvSpPr>
        <p:spPr>
          <a:xfrm>
            <a:off x="3451860" y="4974336"/>
            <a:ext cx="2446020" cy="365760"/>
          </a:xfrm>
          <a:prstGeom prst="rect">
            <a:avLst/>
          </a:prstGeom>
          <a:noFill/>
          <a:ln/>
        </p:spPr>
        <p:txBody>
          <a:bodyPr wrap="square" lIns="0" tIns="0" rIns="0" bIns="0" rtlCol="0" anchor="t"/>
          <a:lstStyle/>
          <a:p>
            <a:pPr indent="0" marL="0">
              <a:buNone/>
            </a:pPr>
            <a:r>
              <a:rPr lang="en-US" sz="1300" i="1" dirty="0">
                <a:solidFill>
                  <a:srgbClr val="4A5A4E"/>
                </a:solidFill>
              </a:rPr>
              <a:t>what must the PoC show?</a:t>
            </a:r>
            <a:endParaRPr lang="en-US" sz="1300" dirty="0"/>
          </a:p>
        </p:txBody>
      </p:sp>
      <p:sp>
        <p:nvSpPr>
          <p:cNvPr id="61" name="Shape 59"/>
          <p:cNvSpPr/>
          <p:nvPr/>
        </p:nvSpPr>
        <p:spPr>
          <a:xfrm>
            <a:off x="6172200" y="4581144"/>
            <a:ext cx="2720340" cy="822960"/>
          </a:xfrm>
          <a:prstGeom prst="rect">
            <a:avLst/>
          </a:prstGeom>
          <a:solidFill>
            <a:srgbClr val="FFFFFF"/>
          </a:solidFill>
          <a:ln w="12700">
            <a:solidFill>
              <a:srgbClr val="B4C0AD"/>
            </a:solidFill>
            <a:prstDash val="solid"/>
          </a:ln>
        </p:spPr>
      </p:sp>
      <p:sp>
        <p:nvSpPr>
          <p:cNvPr id="62" name="Shape 60"/>
          <p:cNvSpPr/>
          <p:nvPr/>
        </p:nvSpPr>
        <p:spPr>
          <a:xfrm>
            <a:off x="6172200" y="4581144"/>
            <a:ext cx="2720340" cy="347472"/>
          </a:xfrm>
          <a:prstGeom prst="rect">
            <a:avLst/>
          </a:prstGeom>
          <a:solidFill>
            <a:srgbClr val="1E2B22"/>
          </a:solidFill>
          <a:ln w="12700">
            <a:solidFill>
              <a:srgbClr val="1E2B22"/>
            </a:solidFill>
            <a:prstDash val="solid"/>
          </a:ln>
        </p:spPr>
      </p:sp>
      <p:sp>
        <p:nvSpPr>
          <p:cNvPr id="63" name="Text 61"/>
          <p:cNvSpPr/>
          <p:nvPr/>
        </p:nvSpPr>
        <p:spPr>
          <a:xfrm>
            <a:off x="6309360" y="4581144"/>
            <a:ext cx="2446020" cy="347472"/>
          </a:xfrm>
          <a:prstGeom prst="rect">
            <a:avLst/>
          </a:prstGeom>
          <a:noFill/>
          <a:ln/>
        </p:spPr>
        <p:txBody>
          <a:bodyPr wrap="square" lIns="0" tIns="0" rIns="0" bIns="0" rtlCol="0" anchor="ctr"/>
          <a:lstStyle/>
          <a:p>
            <a:pPr indent="0" marL="0">
              <a:buNone/>
            </a:pPr>
            <a:r>
              <a:rPr lang="en-US" sz="1400" b="1" dirty="0">
                <a:solidFill>
                  <a:srgbClr val="FFFFFF"/>
                </a:solidFill>
              </a:rPr>
              <a:t>Owner &amp; timebox</a:t>
            </a:r>
            <a:endParaRPr lang="en-US" sz="1400" dirty="0"/>
          </a:p>
        </p:txBody>
      </p:sp>
      <p:sp>
        <p:nvSpPr>
          <p:cNvPr id="64" name="Text 62"/>
          <p:cNvSpPr/>
          <p:nvPr/>
        </p:nvSpPr>
        <p:spPr>
          <a:xfrm>
            <a:off x="6309360" y="4974336"/>
            <a:ext cx="2446020" cy="365760"/>
          </a:xfrm>
          <a:prstGeom prst="rect">
            <a:avLst/>
          </a:prstGeom>
          <a:noFill/>
          <a:ln/>
        </p:spPr>
        <p:txBody>
          <a:bodyPr wrap="square" lIns="0" tIns="0" rIns="0" bIns="0" rtlCol="0" anchor="t"/>
          <a:lstStyle/>
          <a:p>
            <a:pPr indent="0" marL="0">
              <a:buNone/>
            </a:pPr>
            <a:r>
              <a:rPr lang="en-US" sz="1300" i="1" dirty="0">
                <a:solidFill>
                  <a:srgbClr val="4A5A4E"/>
                </a:solidFill>
              </a:rPr>
              <a:t>who leads, how many weeks</a:t>
            </a:r>
            <a:endParaRPr lang="en-US" sz="1300" dirty="0"/>
          </a:p>
        </p:txBody>
      </p:sp>
      <p:sp>
        <p:nvSpPr>
          <p:cNvPr id="65" name="Shape 63"/>
          <p:cNvSpPr/>
          <p:nvPr/>
        </p:nvSpPr>
        <p:spPr>
          <a:xfrm>
            <a:off x="9029700" y="4581144"/>
            <a:ext cx="2720340" cy="822960"/>
          </a:xfrm>
          <a:prstGeom prst="rect">
            <a:avLst/>
          </a:prstGeom>
          <a:solidFill>
            <a:srgbClr val="FFFFFF"/>
          </a:solidFill>
          <a:ln w="12700">
            <a:solidFill>
              <a:srgbClr val="B4C0AD"/>
            </a:solidFill>
            <a:prstDash val="solid"/>
          </a:ln>
        </p:spPr>
      </p:sp>
      <p:sp>
        <p:nvSpPr>
          <p:cNvPr id="66" name="Shape 64"/>
          <p:cNvSpPr/>
          <p:nvPr/>
        </p:nvSpPr>
        <p:spPr>
          <a:xfrm>
            <a:off x="9029700" y="4581144"/>
            <a:ext cx="2720340" cy="347472"/>
          </a:xfrm>
          <a:prstGeom prst="rect">
            <a:avLst/>
          </a:prstGeom>
          <a:solidFill>
            <a:srgbClr val="1E2B22"/>
          </a:solidFill>
          <a:ln w="12700">
            <a:solidFill>
              <a:srgbClr val="1E2B22"/>
            </a:solidFill>
            <a:prstDash val="solid"/>
          </a:ln>
        </p:spPr>
      </p:sp>
      <p:sp>
        <p:nvSpPr>
          <p:cNvPr id="67" name="Text 65"/>
          <p:cNvSpPr/>
          <p:nvPr/>
        </p:nvSpPr>
        <p:spPr>
          <a:xfrm>
            <a:off x="9166860" y="4581144"/>
            <a:ext cx="2446020" cy="347472"/>
          </a:xfrm>
          <a:prstGeom prst="rect">
            <a:avLst/>
          </a:prstGeom>
          <a:noFill/>
          <a:ln/>
        </p:spPr>
        <p:txBody>
          <a:bodyPr wrap="square" lIns="0" tIns="0" rIns="0" bIns="0" rtlCol="0" anchor="ctr"/>
          <a:lstStyle/>
          <a:p>
            <a:pPr indent="0" marL="0">
              <a:buNone/>
            </a:pPr>
            <a:r>
              <a:rPr lang="en-US" sz="1400" b="1" dirty="0">
                <a:solidFill>
                  <a:srgbClr val="FFFFFF"/>
                </a:solidFill>
              </a:rPr>
              <a:t>Next check-in</a:t>
            </a:r>
            <a:endParaRPr lang="en-US" sz="1400" dirty="0"/>
          </a:p>
        </p:txBody>
      </p:sp>
      <p:sp>
        <p:nvSpPr>
          <p:cNvPr id="68" name="Text 66"/>
          <p:cNvSpPr/>
          <p:nvPr/>
        </p:nvSpPr>
        <p:spPr>
          <a:xfrm>
            <a:off x="9166860" y="4974336"/>
            <a:ext cx="2446020" cy="365760"/>
          </a:xfrm>
          <a:prstGeom prst="rect">
            <a:avLst/>
          </a:prstGeom>
          <a:noFill/>
          <a:ln/>
        </p:spPr>
        <p:txBody>
          <a:bodyPr wrap="square" lIns="0" tIns="0" rIns="0" bIns="0" rtlCol="0" anchor="t"/>
          <a:lstStyle/>
          <a:p>
            <a:pPr indent="0" marL="0">
              <a:buNone/>
            </a:pPr>
            <a:r>
              <a:rPr lang="en-US" sz="1300" i="1" dirty="0">
                <a:solidFill>
                  <a:srgbClr val="4A5A4E"/>
                </a:solidFill>
              </a:rPr>
              <a:t>when you look at the results</a:t>
            </a:r>
            <a:endParaRPr lang="en-US" sz="1300" dirty="0"/>
          </a:p>
        </p:txBody>
      </p:sp>
      <p:sp>
        <p:nvSpPr>
          <p:cNvPr id="69" name="Shape 67"/>
          <p:cNvSpPr/>
          <p:nvPr/>
        </p:nvSpPr>
        <p:spPr>
          <a:xfrm>
            <a:off x="457200" y="5513832"/>
            <a:ext cx="11292840" cy="457200"/>
          </a:xfrm>
          <a:prstGeom prst="rect">
            <a:avLst/>
          </a:prstGeom>
          <a:solidFill>
            <a:srgbClr val="9BD12E"/>
          </a:solidFill>
          <a:ln w="12700">
            <a:solidFill>
              <a:srgbClr val="9BD12E"/>
            </a:solidFill>
            <a:prstDash val="solid"/>
          </a:ln>
        </p:spPr>
      </p:sp>
      <p:sp>
        <p:nvSpPr>
          <p:cNvPr id="70" name="Text 68"/>
          <p:cNvSpPr/>
          <p:nvPr/>
        </p:nvSpPr>
        <p:spPr>
          <a:xfrm>
            <a:off x="640080" y="5513832"/>
            <a:ext cx="6583680" cy="457200"/>
          </a:xfrm>
          <a:prstGeom prst="rect">
            <a:avLst/>
          </a:prstGeom>
          <a:noFill/>
          <a:ln/>
        </p:spPr>
        <p:txBody>
          <a:bodyPr wrap="square" lIns="0" tIns="0" rIns="0" bIns="0" rtlCol="0" anchor="ctr"/>
          <a:lstStyle/>
          <a:p>
            <a:pPr indent="0" marL="0">
              <a:buNone/>
            </a:pPr>
            <a:r>
              <a:rPr lang="en-US" sz="1500" dirty="0">
                <a:solidFill>
                  <a:srgbClr val="1E2B22"/>
                </a:solidFill>
              </a:rPr>
              <a:t>Return to: </a:t>
            </a:r>
            <a:pPr indent="0" marL="0">
              <a:buNone/>
            </a:pPr>
            <a:r>
              <a:rPr lang="en-US" sz="1500" b="1" dirty="0">
                <a:solidFill>
                  <a:srgbClr val="1E2B22"/>
                </a:solidFill>
              </a:rPr>
              <a:t>[presenter name]</a:t>
            </a:r>
            <a:pPr indent="0" marL="0">
              <a:buNone/>
            </a:pPr>
            <a:r>
              <a:rPr lang="en-US" sz="1500" dirty="0">
                <a:solidFill>
                  <a:srgbClr val="1E2B22"/>
                </a:solidFill>
              </a:rPr>
              <a:t> · </a:t>
            </a:r>
            <a:pPr indent="0" marL="0">
              <a:buNone/>
            </a:pPr>
            <a:r>
              <a:rPr lang="en-US" sz="1500" b="1" dirty="0">
                <a:solidFill>
                  <a:srgbClr val="1E2B22"/>
                </a:solidFill>
              </a:rPr>
              <a:t>[email]</a:t>
            </a:r>
            <a:pPr indent="0" marL="0">
              <a:buNone/>
            </a:pPr>
            <a:r>
              <a:rPr lang="en-US" sz="1500" dirty="0">
                <a:solidFill>
                  <a:srgbClr val="1E2B22"/>
                </a:solidFill>
              </a:rPr>
              <a:t> · by </a:t>
            </a:r>
            <a:pPr indent="0" marL="0">
              <a:buNone/>
            </a:pPr>
            <a:r>
              <a:rPr lang="en-US" sz="1500" b="1" dirty="0">
                <a:solidFill>
                  <a:srgbClr val="1E2B22"/>
                </a:solidFill>
              </a:rPr>
              <a:t>[reply-by date]</a:t>
            </a:r>
            <a:endParaRPr lang="en-US" sz="1500" dirty="0"/>
          </a:p>
        </p:txBody>
      </p:sp>
      <p:sp>
        <p:nvSpPr>
          <p:cNvPr id="71" name="Text 69"/>
          <p:cNvSpPr/>
          <p:nvPr/>
        </p:nvSpPr>
        <p:spPr>
          <a:xfrm>
            <a:off x="7223760" y="5513832"/>
            <a:ext cx="4343400" cy="457200"/>
          </a:xfrm>
          <a:prstGeom prst="rect">
            <a:avLst/>
          </a:prstGeom>
          <a:noFill/>
          <a:ln/>
        </p:spPr>
        <p:txBody>
          <a:bodyPr wrap="square" lIns="0" tIns="0" rIns="0" bIns="0" rtlCol="0" anchor="ctr"/>
          <a:lstStyle/>
          <a:p>
            <a:pPr algn="r" indent="0" marL="0">
              <a:buNone/>
            </a:pPr>
            <a:r>
              <a:rPr lang="en-US" sz="1350" i="1" dirty="0">
                <a:solidFill>
                  <a:srgbClr val="1E2B22"/>
                </a:solidFill>
              </a:rPr>
              <a:t>Getting started: the three pumllint slides that follow</a:t>
            </a:r>
            <a:endParaRPr lang="en-US" sz="13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name="Slide 18">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Appendix · pumllint for the PoC · install and first run</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Get started in ten minutes</a:t>
            </a:r>
            <a:endParaRPr lang="en-US" sz="4000" dirty="0"/>
          </a:p>
        </p:txBody>
      </p:sp>
      <p:sp>
        <p:nvSpPr>
          <p:cNvPr id="4" name="Text 2"/>
          <p:cNvSpPr/>
          <p:nvPr/>
        </p:nvSpPr>
        <p:spPr>
          <a:xfrm>
            <a:off x="457200" y="1572768"/>
            <a:ext cx="6400800" cy="274320"/>
          </a:xfrm>
          <a:prstGeom prst="rect">
            <a:avLst/>
          </a:prstGeom>
          <a:noFill/>
          <a:ln/>
        </p:spPr>
        <p:txBody>
          <a:bodyPr wrap="square" lIns="0" tIns="0" rIns="0" bIns="0" rtlCol="0" anchor="ctr"/>
          <a:lstStyle/>
          <a:p>
            <a:pPr indent="0" marL="0">
              <a:buNone/>
            </a:pPr>
            <a:r>
              <a:rPr lang="en-US" sz="1300" b="1" spc="250" kern="0" dirty="0">
                <a:solidFill>
                  <a:srgbClr val="3E6B48"/>
                </a:solidFill>
              </a:rPr>
              <a:t>SIX COMMANDS</a:t>
            </a:r>
            <a:endParaRPr lang="en-US" sz="1300" dirty="0"/>
          </a:p>
        </p:txBody>
      </p:sp>
      <p:sp>
        <p:nvSpPr>
          <p:cNvPr id="5" name="Shape 3"/>
          <p:cNvSpPr/>
          <p:nvPr/>
        </p:nvSpPr>
        <p:spPr>
          <a:xfrm>
            <a:off x="457200" y="1901952"/>
            <a:ext cx="6629400" cy="3429000"/>
          </a:xfrm>
          <a:prstGeom prst="rect">
            <a:avLst/>
          </a:prstGeom>
          <a:solidFill>
            <a:srgbClr val="1E2B22"/>
          </a:solidFill>
          <a:ln w="12700">
            <a:solidFill>
              <a:srgbClr val="1E2B22"/>
            </a:solidFill>
            <a:prstDash val="solid"/>
          </a:ln>
        </p:spPr>
      </p:sp>
      <p:sp>
        <p:nvSpPr>
          <p:cNvPr id="6" name="Text 4"/>
          <p:cNvSpPr/>
          <p:nvPr/>
        </p:nvSpPr>
        <p:spPr>
          <a:xfrm>
            <a:off x="640080" y="1901952"/>
            <a:ext cx="6263640" cy="3429000"/>
          </a:xfrm>
          <a:prstGeom prst="rect">
            <a:avLst/>
          </a:prstGeom>
          <a:noFill/>
          <a:ln/>
        </p:spPr>
        <p:txBody>
          <a:bodyPr wrap="square" lIns="0" tIns="0" rIns="0" bIns="0" rtlCol="0" anchor="ctr"/>
          <a:lstStyle/>
          <a:p>
            <a:pPr indent="0" marL="0">
              <a:spcAft>
                <a:spcPts val="300"/>
              </a:spcAft>
              <a:buNone/>
            </a:pPr>
            <a:r>
              <a:rPr lang="en-US" sz="1300" dirty="0">
                <a:solidFill>
                  <a:srgbClr val="FFFFFF"/>
                </a:solidFill>
                <a:latin typeface="Consolas" pitchFamily="34" charset="0"/>
                <a:ea typeface="Consolas" pitchFamily="34" charset="-122"/>
                <a:cs typeface="Consolas" pitchFamily="34" charset="-120"/>
              </a:rPr>
              <a:t>$ pip install pumllint            </a:t>
            </a:r>
            <a:pPr indent="0" marL="0">
              <a:spcAft>
                <a:spcPts val="300"/>
              </a:spcAft>
              <a:buNone/>
            </a:pPr>
            <a:r>
              <a:rPr lang="en-US" sz="1300" dirty="0">
                <a:solidFill>
                  <a:srgbClr val="A9B8A4"/>
                </a:solidFill>
                <a:latin typeface="Consolas" pitchFamily="34" charset="0"/>
                <a:ea typeface="Consolas" pitchFamily="34" charset="-122"/>
                <a:cs typeface="Consolas" pitchFamily="34" charset="-120"/>
              </a:rPr>
              <a:t># or pipx / uv tool install</a:t>
            </a:r>
            <a:endParaRPr lang="en-US" sz="1300" dirty="0"/>
          </a:p>
          <a:p>
            <a:pPr indent="0" marL="0">
              <a:spcAft>
                <a:spcPts val="300"/>
              </a:spcAft>
              <a:buNone/>
            </a:pPr>
            <a:r>
              <a:rPr lang="en-US" sz="1300" dirty="0">
                <a:solidFill>
                  <a:srgbClr val="FFFFFF"/>
                </a:solidFill>
                <a:latin typeface="Consolas" pitchFamily="34" charset="0"/>
                <a:ea typeface="Consolas" pitchFamily="34" charset="-122"/>
                <a:cs typeface="Consolas" pitchFamily="34" charset="-120"/>
              </a:rPr>
              <a:t>$ pumllint diagrams/              </a:t>
            </a:r>
            <a:pPr indent="0" marL="0">
              <a:spcAft>
                <a:spcPts val="300"/>
              </a:spcAft>
              <a:buNone/>
            </a:pPr>
            <a:r>
              <a:rPr lang="en-US" sz="1300" dirty="0">
                <a:solidFill>
                  <a:srgbClr val="A9B8A4"/>
                </a:solidFill>
                <a:latin typeface="Consolas" pitchFamily="34" charset="0"/>
                <a:ea typeface="Consolas" pitchFamily="34" charset="-122"/>
                <a:cs typeface="Consolas" pitchFamily="34" charset="-120"/>
              </a:rPr>
              <a:t># findings, with severity</a:t>
            </a:r>
            <a:endParaRPr lang="en-US" sz="1300" dirty="0"/>
          </a:p>
          <a:p>
            <a:pPr indent="0" marL="0">
              <a:spcAft>
                <a:spcPts val="300"/>
              </a:spcAft>
              <a:buNone/>
            </a:pPr>
            <a:r>
              <a:rPr lang="en-US" sz="1300" dirty="0">
                <a:solidFill>
                  <a:srgbClr val="FFFFFF"/>
                </a:solidFill>
                <a:latin typeface="Consolas" pitchFamily="34" charset="0"/>
                <a:ea typeface="Consolas" pitchFamily="34" charset="-122"/>
                <a:cs typeface="Consolas" pitchFamily="34" charset="-120"/>
              </a:rPr>
              <a:t>$ pumllint score diagrams/        </a:t>
            </a:r>
            <a:pPr indent="0" marL="0">
              <a:spcAft>
                <a:spcPts val="300"/>
              </a:spcAft>
              <a:buNone/>
            </a:pPr>
            <a:r>
              <a:rPr lang="en-US" sz="1300" dirty="0">
                <a:solidFill>
                  <a:srgbClr val="A9B8A4"/>
                </a:solidFill>
                <a:latin typeface="Consolas" pitchFamily="34" charset="0"/>
                <a:ea typeface="Consolas" pitchFamily="34" charset="-122"/>
                <a:cs typeface="Consolas" pitchFamily="34" charset="-120"/>
              </a:rPr>
              <a:t># maturity level per diagram</a:t>
            </a:r>
            <a:endParaRPr lang="en-US" sz="1300" dirty="0"/>
          </a:p>
          <a:p>
            <a:pPr indent="0" marL="0">
              <a:spcAft>
                <a:spcPts val="300"/>
              </a:spcAft>
              <a:buNone/>
            </a:pPr>
            <a:r>
              <a:rPr lang="en-US" sz="1300" dirty="0">
                <a:solidFill>
                  <a:srgbClr val="FFFFFF"/>
                </a:solidFill>
                <a:latin typeface="Consolas" pitchFamily="34" charset="0"/>
                <a:ea typeface="Consolas" pitchFamily="34" charset="-122"/>
                <a:cs typeface="Consolas" pitchFamily="34" charset="-120"/>
              </a:rPr>
              <a:t>$ pumllint score diagrams/ -f html -o report.html</a:t>
            </a:r>
            <a:endParaRPr lang="en-US" sz="1300" dirty="0"/>
          </a:p>
          <a:p>
            <a:pPr indent="0" marL="0">
              <a:spcAft>
                <a:spcPts val="300"/>
              </a:spcAft>
              <a:buNone/>
            </a:pPr>
            <a:r>
              <a:rPr lang="en-US" sz="1300" dirty="0">
                <a:solidFill>
                  <a:srgbClr val="FFFFFF"/>
                </a:solidFill>
                <a:latin typeface="Consolas" pitchFamily="34" charset="0"/>
                <a:ea typeface="Consolas" pitchFamily="34" charset="-122"/>
                <a:cs typeface="Consolas" pitchFamily="34" charset="-120"/>
              </a:rPr>
              <a:t>$ pumllint --list-rules           </a:t>
            </a:r>
            <a:pPr indent="0" marL="0">
              <a:spcAft>
                <a:spcPts val="300"/>
              </a:spcAft>
              <a:buNone/>
            </a:pPr>
            <a:r>
              <a:rPr lang="en-US" sz="1300" dirty="0">
                <a:solidFill>
                  <a:srgbClr val="A9B8A4"/>
                </a:solidFill>
                <a:latin typeface="Consolas" pitchFamily="34" charset="0"/>
                <a:ea typeface="Consolas" pitchFamily="34" charset="-122"/>
                <a:cs typeface="Consolas" pitchFamily="34" charset="-120"/>
              </a:rPr>
              <a:t># everything it checks</a:t>
            </a:r>
            <a:endParaRPr lang="en-US" sz="1300" dirty="0"/>
          </a:p>
          <a:p>
            <a:pPr indent="0" marL="0">
              <a:spcAft>
                <a:spcPts val="300"/>
              </a:spcAft>
              <a:buNone/>
            </a:pPr>
            <a:r>
              <a:rPr lang="en-US" sz="1300" dirty="0">
                <a:solidFill>
                  <a:srgbClr val="FFFFFF"/>
                </a:solidFill>
                <a:latin typeface="Consolas" pitchFamily="34" charset="0"/>
                <a:ea typeface="Consolas" pitchFamily="34" charset="-122"/>
                <a:cs typeface="Consolas" pitchFamily="34" charset="-120"/>
              </a:rPr>
              <a:t>$ pumllint lsp                    </a:t>
            </a:r>
            <a:pPr indent="0" marL="0">
              <a:spcAft>
                <a:spcPts val="300"/>
              </a:spcAft>
              <a:buNone/>
            </a:pPr>
            <a:r>
              <a:rPr lang="en-US" sz="1300" dirty="0">
                <a:solidFill>
                  <a:srgbClr val="A9B8A4"/>
                </a:solidFill>
                <a:latin typeface="Consolas" pitchFamily="34" charset="0"/>
                <a:ea typeface="Consolas" pitchFamily="34" charset="-122"/>
                <a:cs typeface="Consolas" pitchFamily="34" charset="-120"/>
              </a:rPr>
              <a:t># findings in your editor</a:t>
            </a:r>
            <a:endParaRPr lang="en-US" sz="1300" dirty="0"/>
          </a:p>
        </p:txBody>
      </p:sp>
      <p:sp>
        <p:nvSpPr>
          <p:cNvPr id="7" name="Text 5"/>
          <p:cNvSpPr/>
          <p:nvPr/>
        </p:nvSpPr>
        <p:spPr>
          <a:xfrm>
            <a:off x="7315200" y="1572768"/>
            <a:ext cx="4434840" cy="274320"/>
          </a:xfrm>
          <a:prstGeom prst="rect">
            <a:avLst/>
          </a:prstGeom>
          <a:noFill/>
          <a:ln/>
        </p:spPr>
        <p:txBody>
          <a:bodyPr wrap="square" lIns="0" tIns="0" rIns="0" bIns="0" rtlCol="0" anchor="ctr"/>
          <a:lstStyle/>
          <a:p>
            <a:pPr indent="0" marL="0">
              <a:buNone/>
            </a:pPr>
            <a:r>
              <a:rPr lang="en-US" sz="1300" b="1" spc="250" kern="0" dirty="0">
                <a:solidFill>
                  <a:srgbClr val="3E6B48"/>
                </a:solidFill>
              </a:rPr>
              <a:t>WHAT YOU GET BACK</a:t>
            </a:r>
            <a:endParaRPr lang="en-US" sz="1300" dirty="0"/>
          </a:p>
        </p:txBody>
      </p:sp>
      <p:sp>
        <p:nvSpPr>
          <p:cNvPr id="8" name="Shape 6"/>
          <p:cNvSpPr/>
          <p:nvPr/>
        </p:nvSpPr>
        <p:spPr>
          <a:xfrm>
            <a:off x="7315200" y="1901952"/>
            <a:ext cx="4434840" cy="786384"/>
          </a:xfrm>
          <a:prstGeom prst="rect">
            <a:avLst/>
          </a:prstGeom>
          <a:solidFill>
            <a:srgbClr val="D5DDD0"/>
          </a:solidFill>
          <a:ln w="9525">
            <a:solidFill>
              <a:srgbClr val="B4C0AD"/>
            </a:solidFill>
            <a:prstDash val="solid"/>
          </a:ln>
        </p:spPr>
      </p:sp>
      <p:sp>
        <p:nvSpPr>
          <p:cNvPr id="9" name="Shape 7"/>
          <p:cNvSpPr/>
          <p:nvPr/>
        </p:nvSpPr>
        <p:spPr>
          <a:xfrm>
            <a:off x="7315200" y="1901952"/>
            <a:ext cx="82296" cy="786384"/>
          </a:xfrm>
          <a:prstGeom prst="rect">
            <a:avLst/>
          </a:prstGeom>
          <a:solidFill>
            <a:srgbClr val="9BD12E"/>
          </a:solidFill>
          <a:ln w="12700">
            <a:solidFill>
              <a:srgbClr val="9BD12E"/>
            </a:solidFill>
            <a:prstDash val="solid"/>
          </a:ln>
        </p:spPr>
      </p:sp>
      <p:sp>
        <p:nvSpPr>
          <p:cNvPr id="10" name="Text 8"/>
          <p:cNvSpPr/>
          <p:nvPr/>
        </p:nvSpPr>
        <p:spPr>
          <a:xfrm>
            <a:off x="7543800" y="1901952"/>
            <a:ext cx="4114800" cy="786384"/>
          </a:xfrm>
          <a:prstGeom prst="rect">
            <a:avLst/>
          </a:prstGeom>
          <a:noFill/>
          <a:ln/>
        </p:spPr>
        <p:txBody>
          <a:bodyPr wrap="square" lIns="0" tIns="0" rIns="0" bIns="0" rtlCol="0" anchor="ctr"/>
          <a:lstStyle/>
          <a:p>
            <a:pPr indent="0" marL="0">
              <a:buNone/>
            </a:pPr>
            <a:r>
              <a:rPr lang="en-US" sz="1500" b="1" dirty="0">
                <a:solidFill>
                  <a:srgbClr val="1E2B22"/>
                </a:solidFill>
              </a:rPr>
              <a:t>Findings</a:t>
            </a:r>
            <a:endParaRPr lang="en-US" sz="1500" dirty="0"/>
          </a:p>
          <a:p>
            <a:pPr indent="0" marL="0">
              <a:buNone/>
            </a:pPr>
            <a:r>
              <a:rPr lang="en-US" sz="1300" dirty="0">
                <a:solidFill>
                  <a:srgbClr val="4A5A4E"/>
                </a:solidFill>
              </a:rPr>
              <a:t>rule, severity and line, e.g. ACT002 · major</a:t>
            </a:r>
            <a:endParaRPr lang="en-US" sz="1500" dirty="0"/>
          </a:p>
        </p:txBody>
      </p:sp>
      <p:sp>
        <p:nvSpPr>
          <p:cNvPr id="11" name="Shape 9"/>
          <p:cNvSpPr/>
          <p:nvPr/>
        </p:nvSpPr>
        <p:spPr>
          <a:xfrm>
            <a:off x="7315200" y="2779776"/>
            <a:ext cx="4434840" cy="786384"/>
          </a:xfrm>
          <a:prstGeom prst="rect">
            <a:avLst/>
          </a:prstGeom>
          <a:solidFill>
            <a:srgbClr val="D5DDD0"/>
          </a:solidFill>
          <a:ln w="9525">
            <a:solidFill>
              <a:srgbClr val="B4C0AD"/>
            </a:solidFill>
            <a:prstDash val="solid"/>
          </a:ln>
        </p:spPr>
      </p:sp>
      <p:sp>
        <p:nvSpPr>
          <p:cNvPr id="12" name="Shape 10"/>
          <p:cNvSpPr/>
          <p:nvPr/>
        </p:nvSpPr>
        <p:spPr>
          <a:xfrm>
            <a:off x="7315200" y="2779776"/>
            <a:ext cx="82296" cy="786384"/>
          </a:xfrm>
          <a:prstGeom prst="rect">
            <a:avLst/>
          </a:prstGeom>
          <a:solidFill>
            <a:srgbClr val="9BD12E"/>
          </a:solidFill>
          <a:ln w="12700">
            <a:solidFill>
              <a:srgbClr val="9BD12E"/>
            </a:solidFill>
            <a:prstDash val="solid"/>
          </a:ln>
        </p:spPr>
      </p:sp>
      <p:sp>
        <p:nvSpPr>
          <p:cNvPr id="13" name="Text 11"/>
          <p:cNvSpPr/>
          <p:nvPr/>
        </p:nvSpPr>
        <p:spPr>
          <a:xfrm>
            <a:off x="7543800" y="2779776"/>
            <a:ext cx="4114800" cy="786384"/>
          </a:xfrm>
          <a:prstGeom prst="rect">
            <a:avLst/>
          </a:prstGeom>
          <a:noFill/>
          <a:ln/>
        </p:spPr>
        <p:txBody>
          <a:bodyPr wrap="square" lIns="0" tIns="0" rIns="0" bIns="0" rtlCol="0" anchor="ctr"/>
          <a:lstStyle/>
          <a:p>
            <a:pPr indent="0" marL="0">
              <a:buNone/>
            </a:pPr>
            <a:r>
              <a:rPr lang="en-US" sz="1500" b="1" dirty="0">
                <a:solidFill>
                  <a:srgbClr val="1E2B22"/>
                </a:solidFill>
              </a:rPr>
              <a:t>A maturity level</a:t>
            </a:r>
            <a:endParaRPr lang="en-US" sz="1500" dirty="0"/>
          </a:p>
          <a:p>
            <a:pPr indent="0" marL="0">
              <a:buNone/>
            </a:pPr>
            <a:r>
              <a:rPr lang="en-US" sz="1300" dirty="0">
                <a:solidFill>
                  <a:srgbClr val="4A5A4E"/>
                </a:solidFill>
              </a:rPr>
              <a:t>per diagram and per set, with what it takes to reach the next one</a:t>
            </a:r>
            <a:endParaRPr lang="en-US" sz="1500" dirty="0"/>
          </a:p>
        </p:txBody>
      </p:sp>
      <p:sp>
        <p:nvSpPr>
          <p:cNvPr id="14" name="Shape 12"/>
          <p:cNvSpPr/>
          <p:nvPr/>
        </p:nvSpPr>
        <p:spPr>
          <a:xfrm>
            <a:off x="7315200" y="3657600"/>
            <a:ext cx="4434840" cy="786384"/>
          </a:xfrm>
          <a:prstGeom prst="rect">
            <a:avLst/>
          </a:prstGeom>
          <a:solidFill>
            <a:srgbClr val="D5DDD0"/>
          </a:solidFill>
          <a:ln w="9525">
            <a:solidFill>
              <a:srgbClr val="B4C0AD"/>
            </a:solidFill>
            <a:prstDash val="solid"/>
          </a:ln>
        </p:spPr>
      </p:sp>
      <p:sp>
        <p:nvSpPr>
          <p:cNvPr id="15" name="Shape 13"/>
          <p:cNvSpPr/>
          <p:nvPr/>
        </p:nvSpPr>
        <p:spPr>
          <a:xfrm>
            <a:off x="7315200" y="3657600"/>
            <a:ext cx="82296" cy="786384"/>
          </a:xfrm>
          <a:prstGeom prst="rect">
            <a:avLst/>
          </a:prstGeom>
          <a:solidFill>
            <a:srgbClr val="9BD12E"/>
          </a:solidFill>
          <a:ln w="12700">
            <a:solidFill>
              <a:srgbClr val="9BD12E"/>
            </a:solidFill>
            <a:prstDash val="solid"/>
          </a:ln>
        </p:spPr>
      </p:sp>
      <p:sp>
        <p:nvSpPr>
          <p:cNvPr id="16" name="Text 14"/>
          <p:cNvSpPr/>
          <p:nvPr/>
        </p:nvSpPr>
        <p:spPr>
          <a:xfrm>
            <a:off x="7543800" y="3657600"/>
            <a:ext cx="4114800" cy="786384"/>
          </a:xfrm>
          <a:prstGeom prst="rect">
            <a:avLst/>
          </a:prstGeom>
          <a:noFill/>
          <a:ln/>
        </p:spPr>
        <p:txBody>
          <a:bodyPr wrap="square" lIns="0" tIns="0" rIns="0" bIns="0" rtlCol="0" anchor="ctr"/>
          <a:lstStyle/>
          <a:p>
            <a:pPr indent="0" marL="0">
              <a:buNone/>
            </a:pPr>
            <a:r>
              <a:rPr lang="en-US" sz="1500" b="1" dirty="0">
                <a:solidFill>
                  <a:srgbClr val="1E2B22"/>
                </a:solidFill>
              </a:rPr>
              <a:t>An HTML report</a:t>
            </a:r>
            <a:endParaRPr lang="en-US" sz="1500" dirty="0"/>
          </a:p>
          <a:p>
            <a:pPr indent="0" marL="0">
              <a:buNone/>
            </a:pPr>
            <a:r>
              <a:rPr lang="en-US" sz="1300" dirty="0">
                <a:solidFill>
                  <a:srgbClr val="4A5A4E"/>
                </a:solidFill>
              </a:rPr>
              <a:t>one self-contained page, to share or attach to a review</a:t>
            </a:r>
            <a:endParaRPr lang="en-US" sz="1500" dirty="0"/>
          </a:p>
        </p:txBody>
      </p:sp>
      <p:sp>
        <p:nvSpPr>
          <p:cNvPr id="17" name="Shape 15"/>
          <p:cNvSpPr/>
          <p:nvPr/>
        </p:nvSpPr>
        <p:spPr>
          <a:xfrm>
            <a:off x="7315200" y="4535424"/>
            <a:ext cx="4434840" cy="786384"/>
          </a:xfrm>
          <a:prstGeom prst="rect">
            <a:avLst/>
          </a:prstGeom>
          <a:solidFill>
            <a:srgbClr val="D5DDD0"/>
          </a:solidFill>
          <a:ln w="9525">
            <a:solidFill>
              <a:srgbClr val="B4C0AD"/>
            </a:solidFill>
            <a:prstDash val="solid"/>
          </a:ln>
        </p:spPr>
      </p:sp>
      <p:sp>
        <p:nvSpPr>
          <p:cNvPr id="18" name="Shape 16"/>
          <p:cNvSpPr/>
          <p:nvPr/>
        </p:nvSpPr>
        <p:spPr>
          <a:xfrm>
            <a:off x="7315200" y="4535424"/>
            <a:ext cx="82296" cy="786384"/>
          </a:xfrm>
          <a:prstGeom prst="rect">
            <a:avLst/>
          </a:prstGeom>
          <a:solidFill>
            <a:srgbClr val="9BD12E"/>
          </a:solidFill>
          <a:ln w="12700">
            <a:solidFill>
              <a:srgbClr val="9BD12E"/>
            </a:solidFill>
            <a:prstDash val="solid"/>
          </a:ln>
        </p:spPr>
      </p:sp>
      <p:sp>
        <p:nvSpPr>
          <p:cNvPr id="19" name="Text 17"/>
          <p:cNvSpPr/>
          <p:nvPr/>
        </p:nvSpPr>
        <p:spPr>
          <a:xfrm>
            <a:off x="7543800" y="4535424"/>
            <a:ext cx="4114800" cy="786384"/>
          </a:xfrm>
          <a:prstGeom prst="rect">
            <a:avLst/>
          </a:prstGeom>
          <a:noFill/>
          <a:ln/>
        </p:spPr>
        <p:txBody>
          <a:bodyPr wrap="square" lIns="0" tIns="0" rIns="0" bIns="0" rtlCol="0" anchor="ctr"/>
          <a:lstStyle/>
          <a:p>
            <a:pPr indent="0" marL="0">
              <a:buNone/>
            </a:pPr>
            <a:r>
              <a:rPr lang="en-US" sz="1500" b="1" dirty="0">
                <a:solidFill>
                  <a:srgbClr val="1E2B22"/>
                </a:solidFill>
              </a:rPr>
              <a:t>Exit codes for CI</a:t>
            </a:r>
            <a:endParaRPr lang="en-US" sz="1500" dirty="0"/>
          </a:p>
          <a:p>
            <a:pPr indent="0" marL="0">
              <a:buNone/>
            </a:pPr>
            <a:r>
              <a:rPr lang="en-US" sz="1300" dirty="0">
                <a:solidFill>
                  <a:srgbClr val="4A5A4E"/>
                </a:solidFill>
              </a:rPr>
              <a:t>0 clean · 1 findings at or above --fail-on (default major) · 2 usage error</a:t>
            </a:r>
            <a:endParaRPr lang="en-US" sz="1500" dirty="0"/>
          </a:p>
        </p:txBody>
      </p:sp>
      <p:sp>
        <p:nvSpPr>
          <p:cNvPr id="20" name="Text 18"/>
          <p:cNvSpPr/>
          <p:nvPr/>
        </p:nvSpPr>
        <p:spPr>
          <a:xfrm>
            <a:off x="457200" y="5559552"/>
            <a:ext cx="11292840" cy="411480"/>
          </a:xfrm>
          <a:prstGeom prst="rect">
            <a:avLst/>
          </a:prstGeom>
          <a:noFill/>
          <a:ln/>
        </p:spPr>
        <p:txBody>
          <a:bodyPr wrap="square" lIns="0" tIns="0" rIns="0" bIns="0" rtlCol="0" anchor="ctr"/>
          <a:lstStyle/>
          <a:p>
            <a:pPr indent="0" marL="0">
              <a:buNone/>
            </a:pPr>
            <a:r>
              <a:rPr lang="en-US" sz="1250" b="1" dirty="0">
                <a:solidFill>
                  <a:srgbClr val="1E2B22"/>
                </a:solidFill>
              </a:rPr>
              <a:t>Python 3.11 or later · no runtime dependencies (PyYAML only for a YAML config).  </a:t>
            </a:r>
            <a:pPr indent="0" marL="0">
              <a:buNone/>
            </a:pPr>
            <a:r>
              <a:rPr lang="en-US" sz="1250" dirty="0">
                <a:solidFill>
                  <a:srgbClr val="4A5A4E"/>
                </a:solidFill>
              </a:rPr>
              <a:t>Read more in the repository: README · docs/findings-and-scores.md · docs/rule-map.md · docs/business-processes.md</a:t>
            </a:r>
            <a:endParaRPr lang="en-US" sz="12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name="Slide 19">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Appendix · pumllint for the PoC · configure, automate, connect</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Fit it to your team</a:t>
            </a:r>
            <a:endParaRPr lang="en-US" sz="4000" dirty="0"/>
          </a:p>
        </p:txBody>
      </p:sp>
      <p:sp>
        <p:nvSpPr>
          <p:cNvPr id="4" name="Shape 2"/>
          <p:cNvSpPr/>
          <p:nvPr/>
        </p:nvSpPr>
        <p:spPr>
          <a:xfrm>
            <a:off x="457200" y="1600200"/>
            <a:ext cx="3639312" cy="3154680"/>
          </a:xfrm>
          <a:prstGeom prst="rect">
            <a:avLst/>
          </a:prstGeom>
          <a:solidFill>
            <a:srgbClr val="D5DDD0"/>
          </a:solidFill>
          <a:ln w="9525">
            <a:solidFill>
              <a:srgbClr val="B4C0AD"/>
            </a:solidFill>
            <a:prstDash val="solid"/>
          </a:ln>
        </p:spPr>
      </p:sp>
      <p:sp>
        <p:nvSpPr>
          <p:cNvPr id="5" name="Shape 3"/>
          <p:cNvSpPr/>
          <p:nvPr/>
        </p:nvSpPr>
        <p:spPr>
          <a:xfrm>
            <a:off x="457200" y="1600200"/>
            <a:ext cx="3639312" cy="411480"/>
          </a:xfrm>
          <a:prstGeom prst="rect">
            <a:avLst/>
          </a:prstGeom>
          <a:solidFill>
            <a:srgbClr val="1E2B22"/>
          </a:solidFill>
          <a:ln w="12700">
            <a:solidFill>
              <a:srgbClr val="1E2B22"/>
            </a:solidFill>
            <a:prstDash val="solid"/>
          </a:ln>
        </p:spPr>
      </p:sp>
      <p:sp>
        <p:nvSpPr>
          <p:cNvPr id="6" name="Text 4"/>
          <p:cNvSpPr/>
          <p:nvPr/>
        </p:nvSpPr>
        <p:spPr>
          <a:xfrm>
            <a:off x="621792" y="1600200"/>
            <a:ext cx="3310128" cy="411480"/>
          </a:xfrm>
          <a:prstGeom prst="rect">
            <a:avLst/>
          </a:prstGeom>
          <a:noFill/>
          <a:ln/>
        </p:spPr>
        <p:txBody>
          <a:bodyPr wrap="square" lIns="0" tIns="0" rIns="0" bIns="0" rtlCol="0" anchor="ctr"/>
          <a:lstStyle/>
          <a:p>
            <a:pPr indent="0" marL="0">
              <a:buNone/>
            </a:pPr>
            <a:r>
              <a:rPr lang="en-US" sz="1600" b="1" dirty="0">
                <a:solidFill>
                  <a:srgbClr val="FFFFFF"/>
                </a:solidFill>
              </a:rPr>
              <a:t>Configure</a:t>
            </a:r>
            <a:endParaRPr lang="en-US" sz="1600" dirty="0"/>
          </a:p>
        </p:txBody>
      </p:sp>
      <p:sp>
        <p:nvSpPr>
          <p:cNvPr id="7" name="Text 5"/>
          <p:cNvSpPr/>
          <p:nvPr/>
        </p:nvSpPr>
        <p:spPr>
          <a:xfrm>
            <a:off x="621792" y="2103120"/>
            <a:ext cx="3310128" cy="411480"/>
          </a:xfrm>
          <a:prstGeom prst="rect">
            <a:avLst/>
          </a:prstGeom>
          <a:noFill/>
          <a:ln/>
        </p:spPr>
        <p:txBody>
          <a:bodyPr wrap="square" lIns="0" tIns="0" rIns="0" bIns="0" rtlCol="0" anchor="t"/>
          <a:lstStyle/>
          <a:p>
            <a:pPr indent="0" marL="0">
              <a:buNone/>
            </a:pPr>
            <a:r>
              <a:rPr lang="en-US" sz="1300" dirty="0">
                <a:solidFill>
                  <a:srgbClr val="1E2B22"/>
                </a:solidFill>
              </a:rPr>
              <a:t>pumllint.yaml (or .toml / .json) is picked up automatically:</a:t>
            </a:r>
            <a:endParaRPr lang="en-US" sz="1300" dirty="0"/>
          </a:p>
        </p:txBody>
      </p:sp>
      <p:sp>
        <p:nvSpPr>
          <p:cNvPr id="8" name="Shape 6"/>
          <p:cNvSpPr/>
          <p:nvPr/>
        </p:nvSpPr>
        <p:spPr>
          <a:xfrm>
            <a:off x="621792" y="2532888"/>
            <a:ext cx="3310128" cy="1536192"/>
          </a:xfrm>
          <a:prstGeom prst="rect">
            <a:avLst/>
          </a:prstGeom>
          <a:solidFill>
            <a:srgbClr val="1E2B22"/>
          </a:solidFill>
          <a:ln w="12700">
            <a:solidFill>
              <a:srgbClr val="1E2B22"/>
            </a:solidFill>
            <a:prstDash val="solid"/>
          </a:ln>
        </p:spPr>
      </p:sp>
      <p:sp>
        <p:nvSpPr>
          <p:cNvPr id="9" name="Text 7"/>
          <p:cNvSpPr/>
          <p:nvPr/>
        </p:nvSpPr>
        <p:spPr>
          <a:xfrm>
            <a:off x="804672" y="2532888"/>
            <a:ext cx="2944368" cy="1536192"/>
          </a:xfrm>
          <a:prstGeom prst="rect">
            <a:avLst/>
          </a:prstGeom>
          <a:noFill/>
          <a:ln/>
        </p:spPr>
        <p:txBody>
          <a:bodyPr wrap="square" lIns="0" tIns="0" rIns="0" bIns="0" rtlCol="0" anchor="ctr"/>
          <a:lstStyle/>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rules:</a:t>
            </a:r>
            <a:endParaRPr lang="en-US" sz="1150" dirty="0"/>
          </a:p>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unnamed-diagram: false</a:t>
            </a:r>
            <a:endParaRPr lang="en-US" sz="1150" dirty="0"/>
          </a:p>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participant-naming:</a:t>
            </a:r>
            <a:endParaRPr lang="en-US" sz="1150" dirty="0"/>
          </a:p>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severity: major</a:t>
            </a:r>
            <a:endParaRPr lang="en-US" sz="1150" dirty="0"/>
          </a:p>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requirement-link:</a:t>
            </a:r>
            <a:endParaRPr lang="en-US" sz="1150" dirty="0"/>
          </a:p>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pattern: "REQ-\d+"</a:t>
            </a:r>
            <a:endParaRPr lang="en-US" sz="1150" dirty="0"/>
          </a:p>
        </p:txBody>
      </p:sp>
      <p:sp>
        <p:nvSpPr>
          <p:cNvPr id="10" name="Text 8"/>
          <p:cNvSpPr/>
          <p:nvPr/>
        </p:nvSpPr>
        <p:spPr>
          <a:xfrm>
            <a:off x="621792" y="4160520"/>
            <a:ext cx="3310128" cy="548640"/>
          </a:xfrm>
          <a:prstGeom prst="rect">
            <a:avLst/>
          </a:prstGeom>
          <a:noFill/>
          <a:ln/>
        </p:spPr>
        <p:txBody>
          <a:bodyPr wrap="square" lIns="0" tIns="0" rIns="0" bIns="0" rtlCol="0" anchor="t"/>
          <a:lstStyle/>
          <a:p>
            <a:pPr indent="0" marL="0">
              <a:buNone/>
            </a:pPr>
            <a:r>
              <a:rPr lang="en-US" sz="1300" b="1" dirty="0">
                <a:solidFill>
                  <a:srgbClr val="1E2B22"/>
                </a:solidFill>
              </a:rPr>
              <a:t>One exception in one diagram: </a:t>
            </a:r>
            <a:pPr indent="0" marL="0">
              <a:buNone/>
            </a:pPr>
            <a:r>
              <a:rPr lang="en-US" sz="1150" dirty="0">
                <a:solidFill>
                  <a:srgbClr val="1E2B22"/>
                </a:solidFill>
                <a:latin typeface="Consolas" pitchFamily="34" charset="0"/>
                <a:ea typeface="Consolas" pitchFamily="34" charset="-122"/>
                <a:cs typeface="Consolas" pitchFamily="34" charset="-120"/>
              </a:rPr>
              <a:t>' pumllint: disable=SEQ006</a:t>
            </a:r>
            <a:endParaRPr lang="en-US" sz="1300" dirty="0"/>
          </a:p>
        </p:txBody>
      </p:sp>
      <p:sp>
        <p:nvSpPr>
          <p:cNvPr id="11" name="Shape 9"/>
          <p:cNvSpPr/>
          <p:nvPr/>
        </p:nvSpPr>
        <p:spPr>
          <a:xfrm>
            <a:off x="4279392" y="1600200"/>
            <a:ext cx="3639312" cy="3154680"/>
          </a:xfrm>
          <a:prstGeom prst="rect">
            <a:avLst/>
          </a:prstGeom>
          <a:solidFill>
            <a:srgbClr val="D5DDD0"/>
          </a:solidFill>
          <a:ln w="9525">
            <a:solidFill>
              <a:srgbClr val="B4C0AD"/>
            </a:solidFill>
            <a:prstDash val="solid"/>
          </a:ln>
        </p:spPr>
      </p:sp>
      <p:sp>
        <p:nvSpPr>
          <p:cNvPr id="12" name="Shape 10"/>
          <p:cNvSpPr/>
          <p:nvPr/>
        </p:nvSpPr>
        <p:spPr>
          <a:xfrm>
            <a:off x="4279392" y="1600200"/>
            <a:ext cx="3639312" cy="411480"/>
          </a:xfrm>
          <a:prstGeom prst="rect">
            <a:avLst/>
          </a:prstGeom>
          <a:solidFill>
            <a:srgbClr val="1E2B22"/>
          </a:solidFill>
          <a:ln w="12700">
            <a:solidFill>
              <a:srgbClr val="1E2B22"/>
            </a:solidFill>
            <a:prstDash val="solid"/>
          </a:ln>
        </p:spPr>
      </p:sp>
      <p:sp>
        <p:nvSpPr>
          <p:cNvPr id="13" name="Text 11"/>
          <p:cNvSpPr/>
          <p:nvPr/>
        </p:nvSpPr>
        <p:spPr>
          <a:xfrm>
            <a:off x="4443984" y="1600200"/>
            <a:ext cx="3310128" cy="411480"/>
          </a:xfrm>
          <a:prstGeom prst="rect">
            <a:avLst/>
          </a:prstGeom>
          <a:noFill/>
          <a:ln/>
        </p:spPr>
        <p:txBody>
          <a:bodyPr wrap="square" lIns="0" tIns="0" rIns="0" bIns="0" rtlCol="0" anchor="ctr"/>
          <a:lstStyle/>
          <a:p>
            <a:pPr indent="0" marL="0">
              <a:buNone/>
            </a:pPr>
            <a:r>
              <a:rPr lang="en-US" sz="1600" b="1" dirty="0">
                <a:solidFill>
                  <a:srgbClr val="FFFFFF"/>
                </a:solidFill>
              </a:rPr>
              <a:t>Automate</a:t>
            </a:r>
            <a:endParaRPr lang="en-US" sz="1600" dirty="0"/>
          </a:p>
        </p:txBody>
      </p:sp>
      <p:sp>
        <p:nvSpPr>
          <p:cNvPr id="14" name="Text 12"/>
          <p:cNvSpPr/>
          <p:nvPr/>
        </p:nvSpPr>
        <p:spPr>
          <a:xfrm>
            <a:off x="4443984" y="2103120"/>
            <a:ext cx="3310128" cy="411480"/>
          </a:xfrm>
          <a:prstGeom prst="rect">
            <a:avLst/>
          </a:prstGeom>
          <a:noFill/>
          <a:ln/>
        </p:spPr>
        <p:txBody>
          <a:bodyPr wrap="square" lIns="0" tIns="0" rIns="0" bIns="0" rtlCol="0" anchor="t"/>
          <a:lstStyle/>
          <a:p>
            <a:pPr indent="0" marL="0">
              <a:buNone/>
            </a:pPr>
            <a:r>
              <a:rPr lang="en-US" sz="1300" dirty="0">
                <a:solidFill>
                  <a:srgbClr val="1E2B22"/>
                </a:solidFill>
              </a:rPr>
              <a:t>GitHub Actions, pinned to a release:</a:t>
            </a:r>
            <a:endParaRPr lang="en-US" sz="1300" dirty="0"/>
          </a:p>
        </p:txBody>
      </p:sp>
      <p:sp>
        <p:nvSpPr>
          <p:cNvPr id="15" name="Shape 13"/>
          <p:cNvSpPr/>
          <p:nvPr/>
        </p:nvSpPr>
        <p:spPr>
          <a:xfrm>
            <a:off x="4443984" y="2532888"/>
            <a:ext cx="3310128" cy="1536192"/>
          </a:xfrm>
          <a:prstGeom prst="rect">
            <a:avLst/>
          </a:prstGeom>
          <a:solidFill>
            <a:srgbClr val="1E2B22"/>
          </a:solidFill>
          <a:ln w="12700">
            <a:solidFill>
              <a:srgbClr val="1E2B22"/>
            </a:solidFill>
            <a:prstDash val="solid"/>
          </a:ln>
        </p:spPr>
      </p:sp>
      <p:sp>
        <p:nvSpPr>
          <p:cNvPr id="16" name="Text 14"/>
          <p:cNvSpPr/>
          <p:nvPr/>
        </p:nvSpPr>
        <p:spPr>
          <a:xfrm>
            <a:off x="4626864" y="2532888"/>
            <a:ext cx="2944368" cy="1536192"/>
          </a:xfrm>
          <a:prstGeom prst="rect">
            <a:avLst/>
          </a:prstGeom>
          <a:noFill/>
          <a:ln/>
        </p:spPr>
        <p:txBody>
          <a:bodyPr wrap="square" lIns="0" tIns="0" rIns="0" bIns="0" rtlCol="0" anchor="ctr"/>
          <a:lstStyle/>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uses: fdurieux/pumllint@v0.33.0</a:t>
            </a:r>
            <a:endParaRPr lang="en-US" sz="1150" dirty="0"/>
          </a:p>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with:</a:t>
            </a:r>
            <a:endParaRPr lang="en-US" sz="1150" dirty="0"/>
          </a:p>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command: score</a:t>
            </a:r>
            <a:endParaRPr lang="en-US" sz="1150" dirty="0"/>
          </a:p>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paths: docs/diagrams</a:t>
            </a:r>
            <a:endParaRPr lang="en-US" sz="1150" dirty="0"/>
          </a:p>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baseline: maturity.json</a:t>
            </a:r>
            <a:endParaRPr lang="en-US" sz="1150" dirty="0"/>
          </a:p>
          <a:p>
            <a:pPr indent="0" marL="0">
              <a:spcAft>
                <a:spcPts val="300"/>
              </a:spcAft>
              <a:buNone/>
            </a:pPr>
            <a:r>
              <a:rPr lang="en-US" sz="1150" dirty="0">
                <a:solidFill>
                  <a:srgbClr val="FFFFFF"/>
                </a:solidFill>
                <a:latin typeface="Consolas" pitchFamily="34" charset="0"/>
                <a:ea typeface="Consolas" pitchFamily="34" charset="-122"/>
                <a:cs typeface="Consolas" pitchFamily="34" charset="-120"/>
              </a:rPr>
              <a:t>    min-level: "2"</a:t>
            </a:r>
            <a:endParaRPr lang="en-US" sz="1150" dirty="0"/>
          </a:p>
        </p:txBody>
      </p:sp>
      <p:sp>
        <p:nvSpPr>
          <p:cNvPr id="17" name="Text 15"/>
          <p:cNvSpPr/>
          <p:nvPr/>
        </p:nvSpPr>
        <p:spPr>
          <a:xfrm>
            <a:off x="4443984" y="4160520"/>
            <a:ext cx="3310128" cy="548640"/>
          </a:xfrm>
          <a:prstGeom prst="rect">
            <a:avLst/>
          </a:prstGeom>
          <a:noFill/>
          <a:ln/>
        </p:spPr>
        <p:txBody>
          <a:bodyPr wrap="square" lIns="0" tIns="0" rIns="0" bIns="0" rtlCol="0" anchor="t"/>
          <a:lstStyle/>
          <a:p>
            <a:pPr indent="0" marL="0">
              <a:buNone/>
            </a:pPr>
            <a:r>
              <a:rPr lang="en-US" sz="1300" b="1" dirty="0">
                <a:solidFill>
                  <a:srgbClr val="1E2B22"/>
                </a:solidFill>
              </a:rPr>
              <a:t>Or per commit: </a:t>
            </a:r>
            <a:pPr indent="0" marL="0">
              <a:buNone/>
            </a:pPr>
            <a:r>
              <a:rPr lang="en-US" sz="1300" dirty="0">
                <a:solidFill>
                  <a:srgbClr val="1E2B22"/>
                </a:solidFill>
              </a:rPr>
              <a:t>the pre-commit hooks pumllint and pumllint-score.</a:t>
            </a:r>
            <a:endParaRPr lang="en-US" sz="1300" dirty="0"/>
          </a:p>
        </p:txBody>
      </p:sp>
      <p:sp>
        <p:nvSpPr>
          <p:cNvPr id="18" name="Shape 16"/>
          <p:cNvSpPr/>
          <p:nvPr/>
        </p:nvSpPr>
        <p:spPr>
          <a:xfrm>
            <a:off x="8101584" y="1600200"/>
            <a:ext cx="3639312" cy="3154680"/>
          </a:xfrm>
          <a:prstGeom prst="rect">
            <a:avLst/>
          </a:prstGeom>
          <a:solidFill>
            <a:srgbClr val="D5DDD0"/>
          </a:solidFill>
          <a:ln w="9525">
            <a:solidFill>
              <a:srgbClr val="B4C0AD"/>
            </a:solidFill>
            <a:prstDash val="solid"/>
          </a:ln>
        </p:spPr>
      </p:sp>
      <p:sp>
        <p:nvSpPr>
          <p:cNvPr id="19" name="Shape 17"/>
          <p:cNvSpPr/>
          <p:nvPr/>
        </p:nvSpPr>
        <p:spPr>
          <a:xfrm>
            <a:off x="8101584" y="1600200"/>
            <a:ext cx="3639312" cy="411480"/>
          </a:xfrm>
          <a:prstGeom prst="rect">
            <a:avLst/>
          </a:prstGeom>
          <a:solidFill>
            <a:srgbClr val="1E2B22"/>
          </a:solidFill>
          <a:ln w="12700">
            <a:solidFill>
              <a:srgbClr val="1E2B22"/>
            </a:solidFill>
            <a:prstDash val="solid"/>
          </a:ln>
        </p:spPr>
      </p:sp>
      <p:sp>
        <p:nvSpPr>
          <p:cNvPr id="20" name="Text 18"/>
          <p:cNvSpPr/>
          <p:nvPr/>
        </p:nvSpPr>
        <p:spPr>
          <a:xfrm>
            <a:off x="8266176" y="1600200"/>
            <a:ext cx="3310128" cy="411480"/>
          </a:xfrm>
          <a:prstGeom prst="rect">
            <a:avLst/>
          </a:prstGeom>
          <a:noFill/>
          <a:ln/>
        </p:spPr>
        <p:txBody>
          <a:bodyPr wrap="square" lIns="0" tIns="0" rIns="0" bIns="0" rtlCol="0" anchor="ctr"/>
          <a:lstStyle/>
          <a:p>
            <a:pPr indent="0" marL="0">
              <a:buNone/>
            </a:pPr>
            <a:r>
              <a:rPr lang="en-US" sz="1600" b="1" dirty="0">
                <a:solidFill>
                  <a:srgbClr val="FFFFFF"/>
                </a:solidFill>
              </a:rPr>
              <a:t>Connect</a:t>
            </a:r>
            <a:endParaRPr lang="en-US" sz="1600" dirty="0"/>
          </a:p>
        </p:txBody>
      </p:sp>
      <p:sp>
        <p:nvSpPr>
          <p:cNvPr id="21" name="Text 19"/>
          <p:cNvSpPr/>
          <p:nvPr/>
        </p:nvSpPr>
        <p:spPr>
          <a:xfrm>
            <a:off x="8266176" y="2148840"/>
            <a:ext cx="3310128" cy="822960"/>
          </a:xfrm>
          <a:prstGeom prst="rect">
            <a:avLst/>
          </a:prstGeom>
          <a:noFill/>
          <a:ln/>
        </p:spPr>
        <p:txBody>
          <a:bodyPr wrap="square" lIns="0" tIns="0" rIns="0" bIns="0" rtlCol="0" anchor="t"/>
          <a:lstStyle/>
          <a:p>
            <a:pPr indent="0" marL="0">
              <a:buNone/>
            </a:pPr>
            <a:r>
              <a:rPr lang="en-US" sz="1300" b="1" dirty="0">
                <a:solidFill>
                  <a:srgbClr val="1E2B22"/>
                </a:solidFill>
              </a:rPr>
              <a:t>SonarQube</a:t>
            </a:r>
            <a:endParaRPr lang="en-US" sz="1300" dirty="0"/>
          </a:p>
          <a:p>
            <a:pPr indent="0" marL="0">
              <a:buNone/>
            </a:pPr>
            <a:r>
              <a:rPr lang="en-US" sz="1300" dirty="0">
                <a:solidFill>
                  <a:srgbClr val="1E2B22"/>
                </a:solidFill>
              </a:rPr>
              <a:t>-f sonar writes SonarQube's import format: findings on the same dashboard and in pull requests.</a:t>
            </a:r>
            <a:endParaRPr lang="en-US" sz="1300" dirty="0"/>
          </a:p>
        </p:txBody>
      </p:sp>
      <p:sp>
        <p:nvSpPr>
          <p:cNvPr id="22" name="Text 20"/>
          <p:cNvSpPr/>
          <p:nvPr/>
        </p:nvSpPr>
        <p:spPr>
          <a:xfrm>
            <a:off x="8266176" y="2990088"/>
            <a:ext cx="3310128" cy="822960"/>
          </a:xfrm>
          <a:prstGeom prst="rect">
            <a:avLst/>
          </a:prstGeom>
          <a:noFill/>
          <a:ln/>
        </p:spPr>
        <p:txBody>
          <a:bodyPr wrap="square" lIns="0" tIns="0" rIns="0" bIns="0" rtlCol="0" anchor="t"/>
          <a:lstStyle/>
          <a:p>
            <a:pPr indent="0" marL="0">
              <a:buNone/>
            </a:pPr>
            <a:r>
              <a:rPr lang="en-US" sz="1300" b="1" dirty="0">
                <a:solidFill>
                  <a:srgbClr val="1E2B22"/>
                </a:solidFill>
              </a:rPr>
              <a:t>ARIS</a:t>
            </a:r>
            <a:endParaRPr lang="en-US" sz="1300" dirty="0"/>
          </a:p>
          <a:p>
            <a:pPr indent="0" marL="0">
              <a:buNone/>
            </a:pPr>
            <a:r>
              <a:rPr lang="en-US" sz="1300" dirty="0">
                <a:solidFill>
                  <a:srgbClr val="1E2B22"/>
                </a:solidFill>
              </a:rPr>
              <a:t>the separate aris2puml tool converts processes to PlantUML; they pass the same gate.</a:t>
            </a:r>
            <a:endParaRPr lang="en-US" sz="1300" dirty="0"/>
          </a:p>
        </p:txBody>
      </p:sp>
      <p:sp>
        <p:nvSpPr>
          <p:cNvPr id="23" name="Text 21"/>
          <p:cNvSpPr/>
          <p:nvPr/>
        </p:nvSpPr>
        <p:spPr>
          <a:xfrm>
            <a:off x="8266176" y="3831336"/>
            <a:ext cx="3310128" cy="822960"/>
          </a:xfrm>
          <a:prstGeom prst="rect">
            <a:avLst/>
          </a:prstGeom>
          <a:noFill/>
          <a:ln/>
        </p:spPr>
        <p:txBody>
          <a:bodyPr wrap="square" lIns="0" tIns="0" rIns="0" bIns="0" rtlCol="0" anchor="t"/>
          <a:lstStyle/>
          <a:p>
            <a:pPr indent="0" marL="0">
              <a:buNone/>
            </a:pPr>
            <a:r>
              <a:rPr lang="en-US" sz="1300" b="1" dirty="0">
                <a:solidFill>
                  <a:srgbClr val="1E2B22"/>
                </a:solidFill>
              </a:rPr>
              <a:t>Editors</a:t>
            </a:r>
            <a:endParaRPr lang="en-US" sz="1300" dirty="0"/>
          </a:p>
          <a:p>
            <a:pPr indent="0" marL="0">
              <a:buNone/>
            </a:pPr>
            <a:r>
              <a:rPr lang="en-US" sz="1300" dirty="0">
                <a:solidFill>
                  <a:srgbClr val="1E2B22"/>
                </a:solidFill>
              </a:rPr>
              <a:t>pumllint lsp in any editor that supports LSP; no editor-specific plugins.</a:t>
            </a:r>
            <a:endParaRPr lang="en-US" sz="1300" dirty="0"/>
          </a:p>
        </p:txBody>
      </p:sp>
      <p:sp>
        <p:nvSpPr>
          <p:cNvPr id="24" name="Shape 22"/>
          <p:cNvSpPr/>
          <p:nvPr/>
        </p:nvSpPr>
        <p:spPr>
          <a:xfrm>
            <a:off x="457200" y="4937760"/>
            <a:ext cx="3840480" cy="566928"/>
          </a:xfrm>
          <a:prstGeom prst="homePlate">
            <a:avLst/>
          </a:prstGeom>
          <a:solidFill>
            <a:srgbClr val="D5DDD0"/>
          </a:solidFill>
          <a:ln w="19050">
            <a:solidFill>
              <a:srgbClr val="F7F8F5"/>
            </a:solidFill>
            <a:prstDash val="solid"/>
          </a:ln>
        </p:spPr>
      </p:sp>
      <p:sp>
        <p:nvSpPr>
          <p:cNvPr id="25" name="Text 23"/>
          <p:cNvSpPr/>
          <p:nvPr/>
        </p:nvSpPr>
        <p:spPr>
          <a:xfrm>
            <a:off x="621792" y="4937760"/>
            <a:ext cx="3154680" cy="566928"/>
          </a:xfrm>
          <a:prstGeom prst="rect">
            <a:avLst/>
          </a:prstGeom>
          <a:noFill/>
          <a:ln/>
        </p:spPr>
        <p:txBody>
          <a:bodyPr wrap="square" lIns="0" tIns="0" rIns="0" bIns="0" rtlCol="0" anchor="ctr"/>
          <a:lstStyle/>
          <a:p>
            <a:pPr indent="0" marL="0">
              <a:buNone/>
            </a:pPr>
            <a:r>
              <a:rPr lang="en-US" sz="1250" b="1" dirty="0">
                <a:solidFill>
                  <a:srgbClr val="1E2B22"/>
                </a:solidFill>
                <a:latin typeface="Calibri" pitchFamily="34" charset="0"/>
                <a:ea typeface="Calibri" pitchFamily="34" charset="-122"/>
                <a:cs typeface="Calibri" pitchFamily="34" charset="-120"/>
              </a:rPr>
              <a:t>Step 1 · ADVISE   </a:t>
            </a:r>
            <a:pPr indent="0" marL="0">
              <a:buNone/>
            </a:pPr>
            <a:r>
              <a:rPr lang="en-US" sz="1250" dirty="0">
                <a:solidFill>
                  <a:srgbClr val="1E2B22"/>
                </a:solidFill>
              </a:rPr>
              <a:t>report only, no gate</a:t>
            </a:r>
            <a:endParaRPr lang="en-US" sz="1250" dirty="0"/>
          </a:p>
        </p:txBody>
      </p:sp>
      <p:sp>
        <p:nvSpPr>
          <p:cNvPr id="26" name="Shape 24"/>
          <p:cNvSpPr/>
          <p:nvPr/>
        </p:nvSpPr>
        <p:spPr>
          <a:xfrm>
            <a:off x="4178808" y="4937760"/>
            <a:ext cx="3840480" cy="566928"/>
          </a:xfrm>
          <a:prstGeom prst="chevron">
            <a:avLst/>
          </a:prstGeom>
          <a:solidFill>
            <a:srgbClr val="C3CDBD"/>
          </a:solidFill>
          <a:ln w="19050">
            <a:solidFill>
              <a:srgbClr val="F7F8F5"/>
            </a:solidFill>
            <a:prstDash val="solid"/>
          </a:ln>
        </p:spPr>
      </p:sp>
      <p:sp>
        <p:nvSpPr>
          <p:cNvPr id="27" name="Text 25"/>
          <p:cNvSpPr/>
          <p:nvPr/>
        </p:nvSpPr>
        <p:spPr>
          <a:xfrm>
            <a:off x="4544568" y="4937760"/>
            <a:ext cx="3154680" cy="566928"/>
          </a:xfrm>
          <a:prstGeom prst="rect">
            <a:avLst/>
          </a:prstGeom>
          <a:noFill/>
          <a:ln/>
        </p:spPr>
        <p:txBody>
          <a:bodyPr wrap="square" lIns="0" tIns="0" rIns="0" bIns="0" rtlCol="0" anchor="ctr"/>
          <a:lstStyle/>
          <a:p>
            <a:pPr indent="0" marL="0">
              <a:buNone/>
            </a:pPr>
            <a:r>
              <a:rPr lang="en-US" sz="1250" b="1" dirty="0">
                <a:solidFill>
                  <a:srgbClr val="1E2B22"/>
                </a:solidFill>
                <a:latin typeface="Calibri" pitchFamily="34" charset="0"/>
                <a:ea typeface="Calibri" pitchFamily="34" charset="-122"/>
                <a:cs typeface="Calibri" pitchFamily="34" charset="-120"/>
              </a:rPr>
              <a:t>Step 2 · RATCHET   </a:t>
            </a:r>
            <a:pPr indent="0" marL="0">
              <a:buNone/>
            </a:pPr>
            <a:r>
              <a:rPr lang="en-US" sz="1050" dirty="0">
                <a:solidFill>
                  <a:srgbClr val="1E2B22"/>
                </a:solidFill>
                <a:latin typeface="Consolas" pitchFamily="34" charset="0"/>
                <a:ea typeface="Consolas" pitchFamily="34" charset="-122"/>
                <a:cs typeface="Consolas" pitchFamily="34" charset="-120"/>
              </a:rPr>
              <a:t>--baseline maturity.json</a:t>
            </a:r>
            <a:endParaRPr lang="en-US" sz="1250" dirty="0"/>
          </a:p>
        </p:txBody>
      </p:sp>
      <p:sp>
        <p:nvSpPr>
          <p:cNvPr id="28" name="Shape 26"/>
          <p:cNvSpPr/>
          <p:nvPr/>
        </p:nvSpPr>
        <p:spPr>
          <a:xfrm>
            <a:off x="7900416" y="4937760"/>
            <a:ext cx="3849624" cy="566928"/>
          </a:xfrm>
          <a:prstGeom prst="chevron">
            <a:avLst/>
          </a:prstGeom>
          <a:solidFill>
            <a:srgbClr val="3E6B48"/>
          </a:solidFill>
          <a:ln w="19050">
            <a:solidFill>
              <a:srgbClr val="F7F8F5"/>
            </a:solidFill>
            <a:prstDash val="solid"/>
          </a:ln>
        </p:spPr>
      </p:sp>
      <p:sp>
        <p:nvSpPr>
          <p:cNvPr id="29" name="Text 27"/>
          <p:cNvSpPr/>
          <p:nvPr/>
        </p:nvSpPr>
        <p:spPr>
          <a:xfrm>
            <a:off x="8266176" y="4937760"/>
            <a:ext cx="3154680" cy="566928"/>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Step 3 · FLOOR   </a:t>
            </a:r>
            <a:pPr indent="0" marL="0">
              <a:buNone/>
            </a:pPr>
            <a:r>
              <a:rPr lang="en-US" sz="1050" dirty="0">
                <a:solidFill>
                  <a:srgbClr val="FFFFFF"/>
                </a:solidFill>
                <a:latin typeface="Consolas" pitchFamily="34" charset="0"/>
                <a:ea typeface="Consolas" pitchFamily="34" charset="-122"/>
                <a:cs typeface="Consolas" pitchFamily="34" charset="-120"/>
              </a:rPr>
              <a:t>--min-level 2</a:t>
            </a:r>
            <a:endParaRPr lang="en-US" sz="1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name="Slide 20">
    <p:bg>
      <p:bgPr>
        <a:solidFill>
          <a:srgbClr val="F7F8F5"/>
        </a:solidFill>
      </p:bgPr>
    </p:bg>
    <p:spTree>
      <p:nvGrpSpPr>
        <p:cNvPr id="1" name=""/>
        <p:cNvGrpSpPr/>
        <p:nvPr/>
      </p:nvGrpSpPr>
      <p:grpSpPr>
        <a:xfrm>
          <a:off x="0" y="0"/>
          <a:ext cx="0" cy="0"/>
          <a:chOff x="0" y="0"/>
          <a:chExt cx="0" cy="0"/>
        </a:xfrm>
      </p:grpSpPr>
      <p:sp>
        <p:nvSpPr>
          <p:cNvPr id="2" name="Text 0"/>
          <p:cNvSpPr/>
          <p:nvPr/>
        </p:nvSpPr>
        <p:spPr>
          <a:xfrm>
            <a:off x="502920" y="320040"/>
            <a:ext cx="11155680" cy="365760"/>
          </a:xfrm>
          <a:prstGeom prst="rect">
            <a:avLst/>
          </a:prstGeom>
          <a:noFill/>
          <a:ln/>
        </p:spPr>
        <p:txBody>
          <a:bodyPr wrap="square" lIns="0" tIns="0" rIns="0" bIns="0" rtlCol="0" anchor="ctr"/>
          <a:lstStyle/>
          <a:p>
            <a:pPr indent="0" marL="0">
              <a:buNone/>
            </a:pPr>
            <a:r>
              <a:rPr lang="en-US" sz="1800" b="1" dirty="0">
                <a:solidFill>
                  <a:srgbClr val="1E2B22"/>
                </a:solidFill>
              </a:rPr>
              <a:t>Appendix · pumllint for the PoC · a suggested plan</a:t>
            </a:r>
            <a:endParaRPr lang="en-US" sz="1800" dirty="0"/>
          </a:p>
        </p:txBody>
      </p:sp>
      <p:sp>
        <p:nvSpPr>
          <p:cNvPr id="3" name="Text 1"/>
          <p:cNvSpPr/>
          <p:nvPr/>
        </p:nvSpPr>
        <p:spPr>
          <a:xfrm>
            <a:off x="502920" y="685800"/>
            <a:ext cx="11155680" cy="685800"/>
          </a:xfrm>
          <a:prstGeom prst="rect">
            <a:avLst/>
          </a:prstGeom>
          <a:noFill/>
          <a:ln/>
        </p:spPr>
        <p:txBody>
          <a:bodyPr wrap="square" lIns="0" tIns="0" rIns="0" bIns="0" rtlCol="0" anchor="ctr"/>
          <a:lstStyle/>
          <a:p>
            <a:pPr indent="0" marL="0">
              <a:buNone/>
            </a:pPr>
            <a:r>
              <a:rPr lang="en-US" sz="4000" b="1" dirty="0">
                <a:solidFill>
                  <a:srgbClr val="3E6B48"/>
                </a:solidFill>
              </a:rPr>
              <a:t>A four-week PoC, and what to measure</a:t>
            </a:r>
            <a:endParaRPr lang="en-US" sz="4000" dirty="0"/>
          </a:p>
        </p:txBody>
      </p:sp>
      <p:sp>
        <p:nvSpPr>
          <p:cNvPr id="4" name="Shape 2"/>
          <p:cNvSpPr/>
          <p:nvPr/>
        </p:nvSpPr>
        <p:spPr>
          <a:xfrm>
            <a:off x="457200" y="1600200"/>
            <a:ext cx="2788920" cy="457200"/>
          </a:xfrm>
          <a:prstGeom prst="homePlate">
            <a:avLst/>
          </a:prstGeom>
          <a:solidFill>
            <a:srgbClr val="D5DDD0"/>
          </a:solidFill>
          <a:ln w="19050">
            <a:solidFill>
              <a:srgbClr val="F7F8F5"/>
            </a:solidFill>
            <a:prstDash val="solid"/>
          </a:ln>
        </p:spPr>
      </p:sp>
      <p:sp>
        <p:nvSpPr>
          <p:cNvPr id="5" name="Text 3"/>
          <p:cNvSpPr/>
          <p:nvPr/>
        </p:nvSpPr>
        <p:spPr>
          <a:xfrm>
            <a:off x="594360" y="1600200"/>
            <a:ext cx="2359152" cy="457200"/>
          </a:xfrm>
          <a:prstGeom prst="rect">
            <a:avLst/>
          </a:prstGeom>
          <a:noFill/>
          <a:ln/>
        </p:spPr>
        <p:txBody>
          <a:bodyPr wrap="square" lIns="0" tIns="0" rIns="0" bIns="0" rtlCol="0" anchor="ctr"/>
          <a:lstStyle/>
          <a:p>
            <a:pPr indent="0" marL="0">
              <a:buNone/>
            </a:pPr>
            <a:r>
              <a:rPr lang="en-US" sz="1400" b="1" dirty="0">
                <a:solidFill>
                  <a:srgbClr val="1E2B22"/>
                </a:solidFill>
              </a:rPr>
              <a:t>Week 1 · Baseline</a:t>
            </a:r>
            <a:endParaRPr lang="en-US" sz="1400" dirty="0"/>
          </a:p>
        </p:txBody>
      </p:sp>
      <p:sp>
        <p:nvSpPr>
          <p:cNvPr id="6" name="Text 4"/>
          <p:cNvSpPr/>
          <p:nvPr/>
        </p:nvSpPr>
        <p:spPr>
          <a:xfrm>
            <a:off x="548640" y="2130552"/>
            <a:ext cx="2542032" cy="868680"/>
          </a:xfrm>
          <a:prstGeom prst="rect">
            <a:avLst/>
          </a:prstGeom>
          <a:noFill/>
          <a:ln/>
        </p:spPr>
        <p:txBody>
          <a:bodyPr wrap="square" lIns="0" tIns="0" rIns="0" bIns="0" rtlCol="0" anchor="t"/>
          <a:lstStyle/>
          <a:p>
            <a:pPr indent="0" marL="0">
              <a:buNone/>
            </a:pPr>
            <a:r>
              <a:rPr lang="en-US" sz="1300" dirty="0">
                <a:solidFill>
                  <a:srgbClr val="1E2B22"/>
                </a:solidFill>
              </a:rPr>
              <a:t>One team and its diagrams. Score them, publish the HTML report, record maturity.json.</a:t>
            </a:r>
            <a:endParaRPr lang="en-US" sz="1300" dirty="0"/>
          </a:p>
        </p:txBody>
      </p:sp>
      <p:sp>
        <p:nvSpPr>
          <p:cNvPr id="7" name="Shape 5"/>
          <p:cNvSpPr/>
          <p:nvPr/>
        </p:nvSpPr>
        <p:spPr>
          <a:xfrm>
            <a:off x="3282696" y="1600200"/>
            <a:ext cx="2788920" cy="457200"/>
          </a:xfrm>
          <a:prstGeom prst="chevron">
            <a:avLst/>
          </a:prstGeom>
          <a:solidFill>
            <a:srgbClr val="C3CDBD"/>
          </a:solidFill>
          <a:ln w="19050">
            <a:solidFill>
              <a:srgbClr val="F7F8F5"/>
            </a:solidFill>
            <a:prstDash val="solid"/>
          </a:ln>
        </p:spPr>
      </p:sp>
      <p:sp>
        <p:nvSpPr>
          <p:cNvPr id="8" name="Text 6"/>
          <p:cNvSpPr/>
          <p:nvPr/>
        </p:nvSpPr>
        <p:spPr>
          <a:xfrm>
            <a:off x="3557016" y="1600200"/>
            <a:ext cx="2359152" cy="457200"/>
          </a:xfrm>
          <a:prstGeom prst="rect">
            <a:avLst/>
          </a:prstGeom>
          <a:noFill/>
          <a:ln/>
        </p:spPr>
        <p:txBody>
          <a:bodyPr wrap="square" lIns="0" tIns="0" rIns="0" bIns="0" rtlCol="0" anchor="ctr"/>
          <a:lstStyle/>
          <a:p>
            <a:pPr indent="0" marL="0">
              <a:buNone/>
            </a:pPr>
            <a:r>
              <a:rPr lang="en-US" sz="1400" b="1" dirty="0">
                <a:solidFill>
                  <a:srgbClr val="1E2B22"/>
                </a:solidFill>
              </a:rPr>
              <a:t>Week 2 · Advise</a:t>
            </a:r>
            <a:endParaRPr lang="en-US" sz="1400" dirty="0"/>
          </a:p>
        </p:txBody>
      </p:sp>
      <p:sp>
        <p:nvSpPr>
          <p:cNvPr id="9" name="Text 7"/>
          <p:cNvSpPr/>
          <p:nvPr/>
        </p:nvSpPr>
        <p:spPr>
          <a:xfrm>
            <a:off x="3374136" y="2130552"/>
            <a:ext cx="2542032" cy="868680"/>
          </a:xfrm>
          <a:prstGeom prst="rect">
            <a:avLst/>
          </a:prstGeom>
          <a:noFill/>
          <a:ln/>
        </p:spPr>
        <p:txBody>
          <a:bodyPr wrap="square" lIns="0" tIns="0" rIns="0" bIns="0" rtlCol="0" anchor="t"/>
          <a:lstStyle/>
          <a:p>
            <a:pPr indent="0" marL="0">
              <a:buNone/>
            </a:pPr>
            <a:r>
              <a:rPr lang="en-US" sz="1300" dirty="0">
                <a:solidFill>
                  <a:srgbClr val="1E2B22"/>
                </a:solidFill>
              </a:rPr>
              <a:t>pumllint lsp in the editors; authors fix as they go. Nothing fails.</a:t>
            </a:r>
            <a:endParaRPr lang="en-US" sz="1300" dirty="0"/>
          </a:p>
        </p:txBody>
      </p:sp>
      <p:sp>
        <p:nvSpPr>
          <p:cNvPr id="10" name="Shape 8"/>
          <p:cNvSpPr/>
          <p:nvPr/>
        </p:nvSpPr>
        <p:spPr>
          <a:xfrm>
            <a:off x="6108192" y="1600200"/>
            <a:ext cx="2788920" cy="457200"/>
          </a:xfrm>
          <a:prstGeom prst="chevron">
            <a:avLst/>
          </a:prstGeom>
          <a:solidFill>
            <a:srgbClr val="C3CDBD"/>
          </a:solidFill>
          <a:ln w="19050">
            <a:solidFill>
              <a:srgbClr val="F7F8F5"/>
            </a:solidFill>
            <a:prstDash val="solid"/>
          </a:ln>
        </p:spPr>
      </p:sp>
      <p:sp>
        <p:nvSpPr>
          <p:cNvPr id="11" name="Text 9"/>
          <p:cNvSpPr/>
          <p:nvPr/>
        </p:nvSpPr>
        <p:spPr>
          <a:xfrm>
            <a:off x="6382512" y="1600200"/>
            <a:ext cx="2359152" cy="457200"/>
          </a:xfrm>
          <a:prstGeom prst="rect">
            <a:avLst/>
          </a:prstGeom>
          <a:noFill/>
          <a:ln/>
        </p:spPr>
        <p:txBody>
          <a:bodyPr wrap="square" lIns="0" tIns="0" rIns="0" bIns="0" rtlCol="0" anchor="ctr"/>
          <a:lstStyle/>
          <a:p>
            <a:pPr indent="0" marL="0">
              <a:buNone/>
            </a:pPr>
            <a:r>
              <a:rPr lang="en-US" sz="1400" b="1" dirty="0">
                <a:solidFill>
                  <a:srgbClr val="1E2B22"/>
                </a:solidFill>
              </a:rPr>
              <a:t>Week 3 · Ratchet</a:t>
            </a:r>
            <a:endParaRPr lang="en-US" sz="1400" dirty="0"/>
          </a:p>
        </p:txBody>
      </p:sp>
      <p:sp>
        <p:nvSpPr>
          <p:cNvPr id="12" name="Text 10"/>
          <p:cNvSpPr/>
          <p:nvPr/>
        </p:nvSpPr>
        <p:spPr>
          <a:xfrm>
            <a:off x="6199632" y="2130552"/>
            <a:ext cx="2542032" cy="868680"/>
          </a:xfrm>
          <a:prstGeom prst="rect">
            <a:avLst/>
          </a:prstGeom>
          <a:noFill/>
          <a:ln/>
        </p:spPr>
        <p:txBody>
          <a:bodyPr wrap="square" lIns="0" tIns="0" rIns="0" bIns="0" rtlCol="0" anchor="t"/>
          <a:lstStyle/>
          <a:p>
            <a:pPr indent="0" marL="0">
              <a:buNone/>
            </a:pPr>
            <a:r>
              <a:rPr lang="en-US" sz="1300" dirty="0">
                <a:solidFill>
                  <a:srgbClr val="1E2B22"/>
                </a:solidFill>
              </a:rPr>
              <a:t>In CI with --baseline: no diagram may get worse.</a:t>
            </a:r>
            <a:endParaRPr lang="en-US" sz="1300" dirty="0"/>
          </a:p>
        </p:txBody>
      </p:sp>
      <p:sp>
        <p:nvSpPr>
          <p:cNvPr id="13" name="Shape 11"/>
          <p:cNvSpPr/>
          <p:nvPr/>
        </p:nvSpPr>
        <p:spPr>
          <a:xfrm>
            <a:off x="8933688" y="1600200"/>
            <a:ext cx="2788920" cy="457200"/>
          </a:xfrm>
          <a:prstGeom prst="chevron">
            <a:avLst/>
          </a:prstGeom>
          <a:solidFill>
            <a:srgbClr val="3E6B48"/>
          </a:solidFill>
          <a:ln w="19050">
            <a:solidFill>
              <a:srgbClr val="F7F8F5"/>
            </a:solidFill>
            <a:prstDash val="solid"/>
          </a:ln>
        </p:spPr>
      </p:sp>
      <p:sp>
        <p:nvSpPr>
          <p:cNvPr id="14" name="Text 12"/>
          <p:cNvSpPr/>
          <p:nvPr/>
        </p:nvSpPr>
        <p:spPr>
          <a:xfrm>
            <a:off x="9208008" y="1600200"/>
            <a:ext cx="2359152" cy="457200"/>
          </a:xfrm>
          <a:prstGeom prst="rect">
            <a:avLst/>
          </a:prstGeom>
          <a:noFill/>
          <a:ln/>
        </p:spPr>
        <p:txBody>
          <a:bodyPr wrap="square" lIns="0" tIns="0" rIns="0" bIns="0" rtlCol="0" anchor="ctr"/>
          <a:lstStyle/>
          <a:p>
            <a:pPr indent="0" marL="0">
              <a:buNone/>
            </a:pPr>
            <a:r>
              <a:rPr lang="en-US" sz="1400" b="1" dirty="0">
                <a:solidFill>
                  <a:srgbClr val="FFFFFF"/>
                </a:solidFill>
              </a:rPr>
              <a:t>Week 4 · Review</a:t>
            </a:r>
            <a:endParaRPr lang="en-US" sz="1400" dirty="0"/>
          </a:p>
        </p:txBody>
      </p:sp>
      <p:sp>
        <p:nvSpPr>
          <p:cNvPr id="15" name="Text 13"/>
          <p:cNvSpPr/>
          <p:nvPr/>
        </p:nvSpPr>
        <p:spPr>
          <a:xfrm>
            <a:off x="9025128" y="2130552"/>
            <a:ext cx="2542032" cy="868680"/>
          </a:xfrm>
          <a:prstGeom prst="rect">
            <a:avLst/>
          </a:prstGeom>
          <a:noFill/>
          <a:ln/>
        </p:spPr>
        <p:txBody>
          <a:bodyPr wrap="square" lIns="0" tIns="0" rIns="0" bIns="0" rtlCol="0" anchor="t"/>
          <a:lstStyle/>
          <a:p>
            <a:pPr indent="0" marL="0">
              <a:buNone/>
            </a:pPr>
            <a:r>
              <a:rPr lang="en-US" sz="1300" dirty="0">
                <a:solidFill>
                  <a:srgbClr val="1E2B22"/>
                </a:solidFill>
              </a:rPr>
              <a:t>Compare with the baseline; agree the floor and the next step.</a:t>
            </a:r>
            <a:endParaRPr lang="en-US" sz="1300" dirty="0"/>
          </a:p>
        </p:txBody>
      </p:sp>
      <p:sp>
        <p:nvSpPr>
          <p:cNvPr id="16" name="Shape 14"/>
          <p:cNvSpPr/>
          <p:nvPr/>
        </p:nvSpPr>
        <p:spPr>
          <a:xfrm>
            <a:off x="457200" y="3200400"/>
            <a:ext cx="7543800" cy="2240280"/>
          </a:xfrm>
          <a:prstGeom prst="rect">
            <a:avLst/>
          </a:prstGeom>
          <a:solidFill>
            <a:srgbClr val="D5DDD0"/>
          </a:solidFill>
          <a:ln w="9525">
            <a:solidFill>
              <a:srgbClr val="B4C0AD"/>
            </a:solidFill>
            <a:prstDash val="solid"/>
          </a:ln>
        </p:spPr>
      </p:sp>
      <p:sp>
        <p:nvSpPr>
          <p:cNvPr id="17" name="Shape 15"/>
          <p:cNvSpPr/>
          <p:nvPr/>
        </p:nvSpPr>
        <p:spPr>
          <a:xfrm>
            <a:off x="457200" y="3200400"/>
            <a:ext cx="7543800" cy="411480"/>
          </a:xfrm>
          <a:prstGeom prst="rect">
            <a:avLst/>
          </a:prstGeom>
          <a:solidFill>
            <a:srgbClr val="1E2B22"/>
          </a:solidFill>
          <a:ln w="12700">
            <a:solidFill>
              <a:srgbClr val="1E2B22"/>
            </a:solidFill>
            <a:prstDash val="solid"/>
          </a:ln>
        </p:spPr>
      </p:sp>
      <p:sp>
        <p:nvSpPr>
          <p:cNvPr id="18" name="Text 16"/>
          <p:cNvSpPr/>
          <p:nvPr/>
        </p:nvSpPr>
        <p:spPr>
          <a:xfrm>
            <a:off x="621792" y="3200400"/>
            <a:ext cx="7178040" cy="411480"/>
          </a:xfrm>
          <a:prstGeom prst="rect">
            <a:avLst/>
          </a:prstGeom>
          <a:noFill/>
          <a:ln/>
        </p:spPr>
        <p:txBody>
          <a:bodyPr wrap="square" lIns="0" tIns="0" rIns="0" bIns="0" rtlCol="0" anchor="ctr"/>
          <a:lstStyle/>
          <a:p>
            <a:pPr indent="0" marL="0">
              <a:buNone/>
            </a:pPr>
            <a:r>
              <a:rPr lang="en-US" sz="1600" b="1" dirty="0">
                <a:solidFill>
                  <a:srgbClr val="FFFFFF"/>
                </a:solidFill>
              </a:rPr>
              <a:t>What to measure</a:t>
            </a:r>
            <a:endParaRPr lang="en-US" sz="1600" dirty="0"/>
          </a:p>
        </p:txBody>
      </p:sp>
      <p:sp>
        <p:nvSpPr>
          <p:cNvPr id="19" name="Text 17"/>
          <p:cNvSpPr/>
          <p:nvPr/>
        </p:nvSpPr>
        <p:spPr>
          <a:xfrm>
            <a:off x="640080" y="3703320"/>
            <a:ext cx="7178040" cy="1645920"/>
          </a:xfrm>
          <a:prstGeom prst="rect">
            <a:avLst/>
          </a:prstGeom>
          <a:noFill/>
          <a:ln/>
        </p:spPr>
        <p:txBody>
          <a:bodyPr wrap="square" lIns="0" tIns="0" rIns="0" bIns="0" rtlCol="0" anchor="t"/>
          <a:lstStyle/>
          <a:p>
            <a:pPr marL="342900" indent="-342900">
              <a:spcAft>
                <a:spcPts val="400"/>
              </a:spcAft>
              <a:buSzPct val="100000"/>
              <a:buChar char="•"/>
            </a:pPr>
            <a:r>
              <a:rPr lang="en-US" sz="1400" dirty="0">
                <a:solidFill>
                  <a:srgbClr val="1E2B22"/>
                </a:solidFill>
              </a:rPr>
              <a:t>Findings per dimension, week 1 against week 4</a:t>
            </a:r>
            <a:endParaRPr lang="en-US" sz="1400" dirty="0"/>
          </a:p>
          <a:p>
            <a:pPr marL="342900" indent="-342900">
              <a:spcAft>
                <a:spcPts val="400"/>
              </a:spcAft>
              <a:buSzPct val="100000"/>
              <a:buChar char="•"/>
            </a:pPr>
            <a:r>
              <a:rPr lang="en-US" sz="1400" dirty="0">
                <a:solidFill>
                  <a:srgbClr val="1E2B22"/>
                </a:solidFill>
              </a:rPr>
              <a:t>Sequence and state diagrams at Level 4; processes without a major finding</a:t>
            </a:r>
            <a:endParaRPr lang="en-US" sz="1400" dirty="0"/>
          </a:p>
          <a:p>
            <a:pPr marL="342900" indent="-342900">
              <a:spcAft>
                <a:spcPts val="400"/>
              </a:spcAft>
              <a:buSzPct val="100000"/>
              <a:buChar char="•"/>
            </a:pPr>
            <a:r>
              <a:rPr lang="en-US" sz="1400" dirty="0">
                <a:solidFill>
                  <a:srgbClr val="1E2B22"/>
                </a:solidFill>
              </a:rPr>
              <a:t>Time to fix a finding, as the authors report it</a:t>
            </a:r>
            <a:endParaRPr lang="en-US" sz="1400" dirty="0"/>
          </a:p>
          <a:p>
            <a:pPr marL="342900" indent="-342900">
              <a:spcAft>
                <a:spcPts val="400"/>
              </a:spcAft>
              <a:buSzPct val="100000"/>
              <a:buChar char="•"/>
            </a:pPr>
            <a:r>
              <a:rPr lang="en-US" sz="1400" dirty="0">
                <a:solidFill>
                  <a:srgbClr val="1E2B22"/>
                </a:solidFill>
              </a:rPr>
              <a:t>Noise: findings the team disagrees with, and the config changes they lead to</a:t>
            </a:r>
            <a:endParaRPr lang="en-US" sz="1400" dirty="0"/>
          </a:p>
          <a:p>
            <a:pPr marL="342900" indent="-342900">
              <a:spcAft>
                <a:spcPts val="400"/>
              </a:spcAft>
              <a:buSzPct val="100000"/>
              <a:buChar char="•"/>
            </a:pPr>
            <a:r>
              <a:rPr lang="en-US" sz="1400" dirty="0">
                <a:solidFill>
                  <a:srgbClr val="1E2B22"/>
                </a:solidFill>
              </a:rPr>
              <a:t>Feedback from authors and reviewers</a:t>
            </a:r>
            <a:endParaRPr lang="en-US" sz="1400" dirty="0"/>
          </a:p>
          <a:p>
            <a:pPr marL="342900" indent="-342900">
              <a:spcAft>
                <a:spcPts val="400"/>
              </a:spcAft>
              <a:buSzPct val="100000"/>
              <a:buChar char="•"/>
            </a:pPr>
            <a:r>
              <a:rPr lang="en-US" sz="1400" dirty="0">
                <a:solidFill>
                  <a:srgbClr val="1E2B22"/>
                </a:solidFill>
              </a:rPr>
              <a:t>Rework found downstream: the expected benefit, measured here for the first time</a:t>
            </a:r>
            <a:endParaRPr lang="en-US" sz="1400" dirty="0"/>
          </a:p>
        </p:txBody>
      </p:sp>
      <p:sp>
        <p:nvSpPr>
          <p:cNvPr id="20" name="Shape 18"/>
          <p:cNvSpPr/>
          <p:nvPr/>
        </p:nvSpPr>
        <p:spPr>
          <a:xfrm>
            <a:off x="8183880" y="3200400"/>
            <a:ext cx="3566160" cy="2240280"/>
          </a:xfrm>
          <a:prstGeom prst="rect">
            <a:avLst/>
          </a:prstGeom>
          <a:solidFill>
            <a:srgbClr val="9BD12E"/>
          </a:solidFill>
          <a:ln w="12700">
            <a:solidFill>
              <a:srgbClr val="9BD12E"/>
            </a:solidFill>
            <a:prstDash val="solid"/>
          </a:ln>
        </p:spPr>
      </p:sp>
      <p:sp>
        <p:nvSpPr>
          <p:cNvPr id="21" name="Text 19"/>
          <p:cNvSpPr/>
          <p:nvPr/>
        </p:nvSpPr>
        <p:spPr>
          <a:xfrm>
            <a:off x="8366760" y="3291840"/>
            <a:ext cx="3200400" cy="2057400"/>
          </a:xfrm>
          <a:prstGeom prst="rect">
            <a:avLst/>
          </a:prstGeom>
          <a:noFill/>
          <a:ln/>
        </p:spPr>
        <p:txBody>
          <a:bodyPr wrap="square" lIns="0" tIns="0" rIns="0" bIns="0" rtlCol="0" anchor="ctr"/>
          <a:lstStyle/>
          <a:p>
            <a:pPr indent="0" marL="0">
              <a:buNone/>
            </a:pPr>
            <a:r>
              <a:rPr lang="en-US" sz="1600" b="1" dirty="0">
                <a:solidFill>
                  <a:srgbClr val="1E2B22"/>
                </a:solidFill>
              </a:rPr>
              <a:t>Success criteria</a:t>
            </a:r>
            <a:endParaRPr lang="en-US" sz="1600" dirty="0"/>
          </a:p>
          <a:p>
            <a:pPr indent="0" marL="0">
              <a:buNone/>
            </a:pPr>
            <a:r>
              <a:rPr lang="en-US" sz="1400" dirty="0">
                <a:solidFill>
                  <a:srgbClr val="1E2B22"/>
                </a:solidFill>
              </a:rPr>
              <a:t>Agreed on the closing slide: what must the PoC show? Write them here before week 1, so week 4 compares against them.</a:t>
            </a:r>
            <a:endParaRPr lang="en-US" sz="1600" dirty="0"/>
          </a:p>
        </p:txBody>
      </p:sp>
      <p:sp>
        <p:nvSpPr>
          <p:cNvPr id="22" name="Text 20"/>
          <p:cNvSpPr/>
          <p:nvPr/>
        </p:nvSpPr>
        <p:spPr>
          <a:xfrm>
            <a:off x="457200" y="5559552"/>
            <a:ext cx="11292840" cy="411480"/>
          </a:xfrm>
          <a:prstGeom prst="rect">
            <a:avLst/>
          </a:prstGeom>
          <a:noFill/>
          <a:ln/>
        </p:spPr>
        <p:txBody>
          <a:bodyPr wrap="square" lIns="0" tIns="0" rIns="0" bIns="0" rtlCol="0" anchor="ctr"/>
          <a:lstStyle/>
          <a:p>
            <a:pPr indent="0" marL="0">
              <a:buNone/>
            </a:pPr>
            <a:r>
              <a:rPr lang="en-US" sz="1250" b="1" dirty="0">
                <a:solidFill>
                  <a:srgbClr val="1E2B22"/>
                </a:solidFill>
              </a:rPr>
              <a:t>A proposal to adapt: </a:t>
            </a:r>
            <a:pPr indent="0" marL="0">
              <a:buNone/>
            </a:pPr>
            <a:r>
              <a:rPr lang="en-US" sz="1250" dirty="0">
                <a:solidFill>
                  <a:srgbClr val="4A5A4E"/>
                </a:solidFill>
              </a:rPr>
              <a:t>the length, the team and the measures are the PoC owner's call.</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Semantic linting of PlantUML diagrams: a round table</dc:title>
  <dc:subject>PptxGenJS Presentation</dc:subject>
  <dc:creator>PptxGenJS</dc:creator>
  <cp:lastModifiedBy>PptxGenJS</cp:lastModifiedBy>
  <cp:revision>1</cp:revision>
  <dcterms:created xsi:type="dcterms:W3CDTF">2026-10-07T21:31:39Z</dcterms:created>
  <dcterms:modified xsi:type="dcterms:W3CDTF">2026-10-07T21:31:39Z</dcterms:modified>
</cp:coreProperties>
</file>